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281" r:id="rId3"/>
    <p:sldId id="257" r:id="rId4"/>
    <p:sldId id="258" r:id="rId5"/>
    <p:sldId id="285" r:id="rId6"/>
    <p:sldId id="260" r:id="rId7"/>
    <p:sldId id="262" r:id="rId8"/>
    <p:sldId id="263" r:id="rId9"/>
    <p:sldId id="264" r:id="rId10"/>
    <p:sldId id="265" r:id="rId11"/>
    <p:sldId id="266" r:id="rId12"/>
    <p:sldId id="268" r:id="rId13"/>
    <p:sldId id="267" r:id="rId14"/>
    <p:sldId id="284" r:id="rId15"/>
    <p:sldId id="270" r:id="rId16"/>
    <p:sldId id="272" r:id="rId17"/>
    <p:sldId id="273" r:id="rId18"/>
    <p:sldId id="271" r:id="rId19"/>
    <p:sldId id="274" r:id="rId20"/>
    <p:sldId id="282" r:id="rId21"/>
    <p:sldId id="286" r:id="rId22"/>
    <p:sldId id="283" r:id="rId23"/>
    <p:sldId id="287" r:id="rId24"/>
    <p:sldId id="288" r:id="rId25"/>
    <p:sldId id="289" r:id="rId26"/>
    <p:sldId id="290" r:id="rId27"/>
    <p:sldId id="292" r:id="rId28"/>
    <p:sldId id="293" r:id="rId29"/>
    <p:sldId id="294" r:id="rId30"/>
    <p:sldId id="295" r:id="rId31"/>
    <p:sldId id="296" r:id="rId32"/>
    <p:sldId id="297" r:id="rId33"/>
    <p:sldId id="298" r:id="rId34"/>
    <p:sldId id="299" r:id="rId35"/>
    <p:sldId id="300" r:id="rId36"/>
    <p:sldId id="301" r:id="rId37"/>
    <p:sldId id="303" r:id="rId38"/>
    <p:sldId id="302" r:id="rId39"/>
    <p:sldId id="304" r:id="rId40"/>
    <p:sldId id="305" r:id="rId41"/>
    <p:sldId id="316" r:id="rId42"/>
    <p:sldId id="306" r:id="rId43"/>
    <p:sldId id="307" r:id="rId44"/>
    <p:sldId id="319" r:id="rId45"/>
    <p:sldId id="308" r:id="rId46"/>
    <p:sldId id="328" r:id="rId47"/>
    <p:sldId id="309" r:id="rId48"/>
    <p:sldId id="310" r:id="rId49"/>
    <p:sldId id="311" r:id="rId50"/>
    <p:sldId id="312" r:id="rId51"/>
    <p:sldId id="313" r:id="rId52"/>
    <p:sldId id="314" r:id="rId53"/>
    <p:sldId id="315" r:id="rId54"/>
    <p:sldId id="317" r:id="rId55"/>
    <p:sldId id="379" r:id="rId56"/>
    <p:sldId id="320" r:id="rId57"/>
    <p:sldId id="327" r:id="rId58"/>
    <p:sldId id="326" r:id="rId59"/>
    <p:sldId id="329" r:id="rId60"/>
    <p:sldId id="330" r:id="rId61"/>
    <p:sldId id="325" r:id="rId62"/>
    <p:sldId id="323" r:id="rId63"/>
    <p:sldId id="321" r:id="rId64"/>
    <p:sldId id="331" r:id="rId65"/>
    <p:sldId id="332" r:id="rId66"/>
    <p:sldId id="333" r:id="rId67"/>
    <p:sldId id="334" r:id="rId68"/>
    <p:sldId id="335" r:id="rId69"/>
    <p:sldId id="336" r:id="rId70"/>
    <p:sldId id="337" r:id="rId71"/>
    <p:sldId id="338" r:id="rId72"/>
    <p:sldId id="339" r:id="rId73"/>
    <p:sldId id="340" r:id="rId74"/>
    <p:sldId id="347" r:id="rId75"/>
    <p:sldId id="346" r:id="rId76"/>
    <p:sldId id="345" r:id="rId77"/>
    <p:sldId id="380" r:id="rId78"/>
    <p:sldId id="361" r:id="rId79"/>
    <p:sldId id="348" r:id="rId80"/>
    <p:sldId id="349" r:id="rId81"/>
    <p:sldId id="352" r:id="rId82"/>
    <p:sldId id="353" r:id="rId83"/>
    <p:sldId id="354" r:id="rId84"/>
    <p:sldId id="355" r:id="rId85"/>
    <p:sldId id="356" r:id="rId86"/>
    <p:sldId id="357" r:id="rId87"/>
    <p:sldId id="350" r:id="rId88"/>
    <p:sldId id="358" r:id="rId89"/>
    <p:sldId id="359" r:id="rId90"/>
    <p:sldId id="360" r:id="rId91"/>
    <p:sldId id="364" r:id="rId92"/>
    <p:sldId id="362" r:id="rId93"/>
    <p:sldId id="363" r:id="rId94"/>
    <p:sldId id="381" r:id="rId95"/>
    <p:sldId id="390" r:id="rId96"/>
    <p:sldId id="367" r:id="rId97"/>
    <p:sldId id="370" r:id="rId98"/>
    <p:sldId id="391" r:id="rId99"/>
    <p:sldId id="368" r:id="rId100"/>
    <p:sldId id="369" r:id="rId101"/>
    <p:sldId id="371" r:id="rId102"/>
    <p:sldId id="372" r:id="rId103"/>
    <p:sldId id="373" r:id="rId104"/>
    <p:sldId id="374" r:id="rId105"/>
    <p:sldId id="375" r:id="rId106"/>
    <p:sldId id="376" r:id="rId107"/>
    <p:sldId id="377" r:id="rId108"/>
    <p:sldId id="386" r:id="rId109"/>
    <p:sldId id="388" r:id="rId110"/>
    <p:sldId id="387" r:id="rId111"/>
    <p:sldId id="397" r:id="rId112"/>
    <p:sldId id="389" r:id="rId113"/>
    <p:sldId id="384" r:id="rId114"/>
    <p:sldId id="385" r:id="rId115"/>
    <p:sldId id="378" r:id="rId116"/>
    <p:sldId id="382" r:id="rId117"/>
    <p:sldId id="383" r:id="rId118"/>
    <p:sldId id="392" r:id="rId119"/>
    <p:sldId id="393" r:id="rId120"/>
    <p:sldId id="394" r:id="rId121"/>
    <p:sldId id="395" r:id="rId122"/>
    <p:sldId id="396" r:id="rId123"/>
    <p:sldId id="39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0" d="100"/>
          <a:sy n="80"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631A0-0A00-4BBD-BBDD-1371B8D64CD2}"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7F7C4-99E3-4D42-8CFA-0962EEA6AB6F}" type="slidenum">
              <a:rPr lang="en-US" smtClean="0"/>
              <a:t>‹#›</a:t>
            </a:fld>
            <a:endParaRPr lang="en-US"/>
          </a:p>
        </p:txBody>
      </p:sp>
    </p:spTree>
    <p:extLst>
      <p:ext uri="{BB962C8B-B14F-4D97-AF65-F5344CB8AC3E}">
        <p14:creationId xmlns:p14="http://schemas.microsoft.com/office/powerpoint/2010/main" val="2712805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oogle.com/search?q=What+is+Xen+virtualization+in+cloud+computing?&amp;rlz=1C1CAFA_enIN763IN763&amp;sxsrf=AOaemvLlPlvkOp6omkkgu6SyLGyLQgvh3g:1631784130663&amp;tbm=isch&amp;source=iu&amp;ictx=1&amp;fir=jWyUUInBvb0sQM,ceRRpAdBANkm2M,_&amp;vet=1&amp;usg=AI4_-kS2Ly1g2Uo-Gl45K-SWpgJuL1Bgcw&amp;sa=X&amp;ved=2ahUKEwih59TLlYPzAhUNyzgGHXUsDAMQ9QF6BAguEAE#imgrc=jWyUUInBvb0sQ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k21academy.com/docker-kubernetes/what-are-container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Types of services in SOA</a:t>
            </a:r>
          </a:p>
          <a:p>
            <a:r>
              <a:rPr lang="en-US" sz="1200" b="0" i="0" kern="1200" dirty="0" smtClean="0">
                <a:solidFill>
                  <a:schemeClr val="tx1"/>
                </a:solidFill>
                <a:effectLst/>
                <a:latin typeface="+mn-lt"/>
                <a:ea typeface="+mn-ea"/>
                <a:cs typeface="+mn-cs"/>
              </a:rPr>
              <a:t>Web services are software systems designed to support interoperable machine-to-machine interaction over a network. This interoperability is gained through a set of XML-based open standards, such as WSDL, SOAP, and UDDI.</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a:t>
            </a:fld>
            <a:endParaRPr lang="en-US"/>
          </a:p>
        </p:txBody>
      </p:sp>
    </p:spTree>
    <p:extLst>
      <p:ext uri="{BB962C8B-B14F-4D97-AF65-F5344CB8AC3E}">
        <p14:creationId xmlns:p14="http://schemas.microsoft.com/office/powerpoint/2010/main" val="90727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using cold migration, you can also move associated disks from one </a:t>
            </a:r>
            <a:r>
              <a:rPr lang="en-US" sz="1200" b="0" i="0" kern="1200" dirty="0" err="1" smtClean="0">
                <a:solidFill>
                  <a:schemeClr val="tx1"/>
                </a:solidFill>
                <a:effectLst/>
                <a:latin typeface="+mn-lt"/>
                <a:ea typeface="+mn-ea"/>
                <a:cs typeface="+mn-cs"/>
              </a:rPr>
              <a:t>datastore</a:t>
            </a:r>
            <a:r>
              <a:rPr lang="en-US" sz="1200" b="0" i="0" kern="1200" dirty="0" smtClean="0">
                <a:solidFill>
                  <a:schemeClr val="tx1"/>
                </a:solidFill>
                <a:effectLst/>
                <a:latin typeface="+mn-lt"/>
                <a:ea typeface="+mn-ea"/>
                <a:cs typeface="+mn-cs"/>
              </a:rPr>
              <a:t> to another.</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20</a:t>
            </a:fld>
            <a:endParaRPr lang="en-US"/>
          </a:p>
        </p:txBody>
      </p:sp>
    </p:spTree>
    <p:extLst>
      <p:ext uri="{BB962C8B-B14F-4D97-AF65-F5344CB8AC3E}">
        <p14:creationId xmlns:p14="http://schemas.microsoft.com/office/powerpoint/2010/main" val="153133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machine disks can be migrated from one storage domain to another while the virtual machine to which they are attached is running</a:t>
            </a:r>
          </a:p>
          <a:p>
            <a:r>
              <a:rPr lang="en-US" sz="1200" b="0" i="0" kern="1200" dirty="0" smtClean="0">
                <a:solidFill>
                  <a:schemeClr val="tx1"/>
                </a:solidFill>
                <a:effectLst/>
                <a:latin typeface="+mn-lt"/>
                <a:ea typeface="+mn-ea"/>
                <a:cs typeface="+mn-cs"/>
              </a:rPr>
              <a:t>Live migration </a:t>
            </a:r>
            <a:r>
              <a:rPr lang="en-US" sz="1200" b="1" i="0" kern="1200" dirty="0" smtClean="0">
                <a:solidFill>
                  <a:schemeClr val="tx1"/>
                </a:solidFill>
                <a:effectLst/>
                <a:latin typeface="+mn-lt"/>
                <a:ea typeface="+mn-ea"/>
                <a:cs typeface="+mn-cs"/>
              </a:rPr>
              <a:t>lets Google Cloud perform maintenance without interrupting a workload, rebooting a VM, or modifying any of the VM's properties, such as IP addresses, metadata, block storage data</a:t>
            </a: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22</a:t>
            </a:fld>
            <a:endParaRPr lang="en-US"/>
          </a:p>
        </p:txBody>
      </p:sp>
    </p:spTree>
    <p:extLst>
      <p:ext uri="{BB962C8B-B14F-4D97-AF65-F5344CB8AC3E}">
        <p14:creationId xmlns:p14="http://schemas.microsoft.com/office/powerpoint/2010/main" val="140914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27</a:t>
            </a:fld>
            <a:endParaRPr lang="en-US"/>
          </a:p>
        </p:txBody>
      </p:sp>
    </p:spTree>
    <p:extLst>
      <p:ext uri="{BB962C8B-B14F-4D97-AF65-F5344CB8AC3E}">
        <p14:creationId xmlns:p14="http://schemas.microsoft.com/office/powerpoint/2010/main" val="2139073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28</a:t>
            </a:fld>
            <a:endParaRPr lang="en-US"/>
          </a:p>
        </p:txBody>
      </p:sp>
    </p:spTree>
    <p:extLst>
      <p:ext uri="{BB962C8B-B14F-4D97-AF65-F5344CB8AC3E}">
        <p14:creationId xmlns:p14="http://schemas.microsoft.com/office/powerpoint/2010/main" val="303882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29</a:t>
            </a:fld>
            <a:endParaRPr lang="en-US"/>
          </a:p>
        </p:txBody>
      </p:sp>
    </p:spTree>
    <p:extLst>
      <p:ext uri="{BB962C8B-B14F-4D97-AF65-F5344CB8AC3E}">
        <p14:creationId xmlns:p14="http://schemas.microsoft.com/office/powerpoint/2010/main" val="1776991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mn-lt"/>
                <a:ea typeface="+mn-ea"/>
                <a:cs typeface="+mn-cs"/>
              </a:rPr>
              <a:t>Kernel-based Virtual Machine (KVM) is a software feature that you can install on physical Linux machines to create virtual machines</a:t>
            </a:r>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30</a:t>
            </a:fld>
            <a:endParaRPr lang="en-US"/>
          </a:p>
        </p:txBody>
      </p:sp>
    </p:spTree>
    <p:extLst>
      <p:ext uri="{BB962C8B-B14F-4D97-AF65-F5344CB8AC3E}">
        <p14:creationId xmlns:p14="http://schemas.microsoft.com/office/powerpoint/2010/main" val="329570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31</a:t>
            </a:fld>
            <a:endParaRPr lang="en-US"/>
          </a:p>
        </p:txBody>
      </p:sp>
    </p:spTree>
    <p:extLst>
      <p:ext uri="{BB962C8B-B14F-4D97-AF65-F5344CB8AC3E}">
        <p14:creationId xmlns:p14="http://schemas.microsoft.com/office/powerpoint/2010/main" val="1092238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32</a:t>
            </a:fld>
            <a:endParaRPr lang="en-US"/>
          </a:p>
        </p:txBody>
      </p:sp>
    </p:spTree>
    <p:extLst>
      <p:ext uri="{BB962C8B-B14F-4D97-AF65-F5344CB8AC3E}">
        <p14:creationId xmlns:p14="http://schemas.microsoft.com/office/powerpoint/2010/main" val="6705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33</a:t>
            </a:fld>
            <a:endParaRPr lang="en-US"/>
          </a:p>
        </p:txBody>
      </p:sp>
    </p:spTree>
    <p:extLst>
      <p:ext uri="{BB962C8B-B14F-4D97-AF65-F5344CB8AC3E}">
        <p14:creationId xmlns:p14="http://schemas.microsoft.com/office/powerpoint/2010/main" val="1872314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34</a:t>
            </a:fld>
            <a:endParaRPr lang="en-US"/>
          </a:p>
        </p:txBody>
      </p:sp>
    </p:spTree>
    <p:extLst>
      <p:ext uri="{BB962C8B-B14F-4D97-AF65-F5344CB8AC3E}">
        <p14:creationId xmlns:p14="http://schemas.microsoft.com/office/powerpoint/2010/main" val="397961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Cloud bursting is the practice of </a:t>
            </a:r>
            <a:r>
              <a:rPr lang="en-US" sz="1200" b="1" i="0" kern="1200" dirty="0" smtClean="0">
                <a:solidFill>
                  <a:schemeClr val="tx1"/>
                </a:solidFill>
                <a:effectLst/>
                <a:latin typeface="+mn-lt"/>
                <a:ea typeface="+mn-ea"/>
                <a:cs typeface="+mn-cs"/>
              </a:rPr>
              <a:t>dynamically scaling public cloud resources to run workloads </a:t>
            </a:r>
            <a:r>
              <a:rPr lang="en-US" sz="1200" b="0" i="0" kern="1200" dirty="0" smtClean="0">
                <a:solidFill>
                  <a:schemeClr val="tx1"/>
                </a:solidFill>
                <a:effectLst/>
                <a:latin typeface="+mn-lt"/>
                <a:ea typeface="+mn-ea"/>
                <a:cs typeface="+mn-cs"/>
              </a:rPr>
              <a:t>when on-premises data center resources are at their peak capacity.</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a:t>
            </a:fld>
            <a:endParaRPr lang="en-US"/>
          </a:p>
        </p:txBody>
      </p:sp>
    </p:spTree>
    <p:extLst>
      <p:ext uri="{BB962C8B-B14F-4D97-AF65-F5344CB8AC3E}">
        <p14:creationId xmlns:p14="http://schemas.microsoft.com/office/powerpoint/2010/main" val="431066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35</a:t>
            </a:fld>
            <a:endParaRPr lang="en-US"/>
          </a:p>
        </p:txBody>
      </p:sp>
    </p:spTree>
    <p:extLst>
      <p:ext uri="{BB962C8B-B14F-4D97-AF65-F5344CB8AC3E}">
        <p14:creationId xmlns:p14="http://schemas.microsoft.com/office/powerpoint/2010/main" val="1786831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36</a:t>
            </a:fld>
            <a:endParaRPr lang="en-US"/>
          </a:p>
        </p:txBody>
      </p:sp>
    </p:spTree>
    <p:extLst>
      <p:ext uri="{BB962C8B-B14F-4D97-AF65-F5344CB8AC3E}">
        <p14:creationId xmlns:p14="http://schemas.microsoft.com/office/powerpoint/2010/main" val="843023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37</a:t>
            </a:fld>
            <a:endParaRPr lang="en-US"/>
          </a:p>
        </p:txBody>
      </p:sp>
    </p:spTree>
    <p:extLst>
      <p:ext uri="{BB962C8B-B14F-4D97-AF65-F5344CB8AC3E}">
        <p14:creationId xmlns:p14="http://schemas.microsoft.com/office/powerpoint/2010/main" val="1583626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sz="1200" b="0" i="0" u="none" strike="noStrike" kern="1200" dirty="0" smtClean="0">
              <a:solidFill>
                <a:schemeClr val="tx1"/>
              </a:solidFill>
              <a:effectLst/>
              <a:latin typeface="+mn-lt"/>
              <a:ea typeface="+mn-ea"/>
              <a:cs typeface="+mn-cs"/>
              <a:hlinkClick r:id="rId3"/>
            </a:endParaRPr>
          </a:p>
          <a:p>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 hypervisor that runs directly on the system hardware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inserts a virtualization layer between the system hardware and the virtual machines, turning the system hardware into a pool of logical computing resources that </a:t>
            </a:r>
            <a:r>
              <a:rPr lang="en-US" sz="1200" b="0" i="0" kern="1200" dirty="0" err="1" smtClean="0">
                <a:solidFill>
                  <a:schemeClr val="tx1"/>
                </a:solidFill>
                <a:effectLst/>
                <a:latin typeface="+mn-lt"/>
                <a:ea typeface="+mn-ea"/>
                <a:cs typeface="+mn-cs"/>
              </a:rPr>
              <a:t>Xen</a:t>
            </a:r>
            <a:r>
              <a:rPr lang="en-US" sz="1200" b="0" i="0" kern="1200" dirty="0" smtClean="0">
                <a:solidFill>
                  <a:schemeClr val="tx1"/>
                </a:solidFill>
                <a:effectLst/>
                <a:latin typeface="+mn-lt"/>
                <a:ea typeface="+mn-ea"/>
                <a:cs typeface="+mn-cs"/>
              </a:rPr>
              <a:t> can dynamically allocate to any guest operating </a:t>
            </a:r>
            <a:r>
              <a:rPr lang="en-US" sz="1200" b="0" i="0" kern="1200" dirty="0" err="1" smtClean="0">
                <a:solidFill>
                  <a:schemeClr val="tx1"/>
                </a:solidFill>
                <a:effectLst/>
                <a:latin typeface="+mn-lt"/>
                <a:ea typeface="+mn-ea"/>
                <a:cs typeface="+mn-cs"/>
              </a:rPr>
              <a:t>syste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38</a:t>
            </a:fld>
            <a:endParaRPr lang="en-US"/>
          </a:p>
        </p:txBody>
      </p:sp>
    </p:spTree>
    <p:extLst>
      <p:ext uri="{BB962C8B-B14F-4D97-AF65-F5344CB8AC3E}">
        <p14:creationId xmlns:p14="http://schemas.microsoft.com/office/powerpoint/2010/main" val="65610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Availability zones are multiple, isolated locations within a region, and a region is a geographical location with multiple availability zones mapped within it. Every region is isolated and independent from every other region. By using multiple availability zones, you can keep separate copies of your application and data within separate physical datacenters in a large metropolitan area.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42</a:t>
            </a:fld>
            <a:endParaRPr lang="en-US"/>
          </a:p>
        </p:txBody>
      </p:sp>
    </p:spTree>
    <p:extLst>
      <p:ext uri="{BB962C8B-B14F-4D97-AF65-F5344CB8AC3E}">
        <p14:creationId xmlns:p14="http://schemas.microsoft.com/office/powerpoint/2010/main" val="3287497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Cluster computing aggregates and coordinates a collection of virtual machines (VMs) to work together to perform a task having common goal. Clusters typically have a single head node (sometimes called a controller node), a number of compute nodes, and possibly some specialty nodes</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45</a:t>
            </a:fld>
            <a:endParaRPr lang="en-US"/>
          </a:p>
        </p:txBody>
      </p:sp>
    </p:spTree>
    <p:extLst>
      <p:ext uri="{BB962C8B-B14F-4D97-AF65-F5344CB8AC3E}">
        <p14:creationId xmlns:p14="http://schemas.microsoft.com/office/powerpoint/2010/main" val="2418126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WALRUS is service for data storage in Eucalyptus</a:t>
            </a:r>
            <a:r>
              <a:rPr lang="en-US" sz="1200" b="0" i="0" kern="1200" dirty="0" smtClean="0">
                <a:solidFill>
                  <a:schemeClr val="tx1"/>
                </a:solidFill>
                <a:effectLst/>
                <a:latin typeface="+mn-lt"/>
                <a:ea typeface="+mn-ea"/>
                <a:cs typeface="+mn-cs"/>
              </a:rPr>
              <a:t> that permits clients to store diligent information as objects</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47</a:t>
            </a:fld>
            <a:endParaRPr lang="en-US"/>
          </a:p>
        </p:txBody>
      </p:sp>
    </p:spTree>
    <p:extLst>
      <p:ext uri="{BB962C8B-B14F-4D97-AF65-F5344CB8AC3E}">
        <p14:creationId xmlns:p14="http://schemas.microsoft.com/office/powerpoint/2010/main" val="24971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Amazon S3(simple storage service) bucket is a public cloud storage resource available in Amazon Web Services (AWS) Simple Storage Service (S3) platform</a:t>
            </a:r>
          </a:p>
          <a:p>
            <a:r>
              <a:rPr lang="en-US" sz="1200" b="1" i="0" kern="1200" dirty="0" smtClean="0">
                <a:solidFill>
                  <a:schemeClr val="tx1"/>
                </a:solidFill>
                <a:effectLst/>
                <a:latin typeface="+mn-lt"/>
                <a:ea typeface="+mn-ea"/>
                <a:cs typeface="+mn-cs"/>
              </a:rPr>
              <a:t>WALRUS is service for data storage in Eucalyptus</a:t>
            </a:r>
            <a:r>
              <a:rPr lang="en-US" sz="1200" b="0" i="0" kern="1200" dirty="0" smtClean="0">
                <a:solidFill>
                  <a:schemeClr val="tx1"/>
                </a:solidFill>
                <a:effectLst/>
                <a:latin typeface="+mn-lt"/>
                <a:ea typeface="+mn-ea"/>
                <a:cs typeface="+mn-cs"/>
              </a:rPr>
              <a:t> that permits clients to store diligent information as objects</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48</a:t>
            </a:fld>
            <a:endParaRPr lang="en-US"/>
          </a:p>
        </p:txBody>
      </p:sp>
    </p:spTree>
    <p:extLst>
      <p:ext uri="{BB962C8B-B14F-4D97-AF65-F5344CB8AC3E}">
        <p14:creationId xmlns:p14="http://schemas.microsoft.com/office/powerpoint/2010/main" val="3971245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OpenNebula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Scheduler </a:t>
            </a:r>
            <a:r>
              <a:rPr lang="en-US" sz="1200" b="0" i="0" kern="1200" dirty="0" smtClean="0">
                <a:solidFill>
                  <a:schemeClr val="tx1"/>
                </a:solidFill>
                <a:effectLst/>
                <a:latin typeface="+mn-lt"/>
                <a:ea typeface="+mn-ea"/>
                <a:cs typeface="+mn-cs"/>
              </a:rPr>
              <a:t>is responsible for the planning of the pending Virtual Machines on available hypervisor Nodes. Master</a:t>
            </a:r>
            <a:r>
              <a:rPr lang="en-US" sz="1200" b="0" i="0" kern="1200" baseline="0" dirty="0" smtClean="0">
                <a:solidFill>
                  <a:schemeClr val="tx1"/>
                </a:solidFill>
                <a:effectLst/>
                <a:latin typeface="+mn-lt"/>
                <a:ea typeface="+mn-ea"/>
                <a:cs typeface="+mn-cs"/>
              </a:rPr>
              <a:t> nodes and worker nodes </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51</a:t>
            </a:fld>
            <a:endParaRPr lang="en-US"/>
          </a:p>
        </p:txBody>
      </p:sp>
    </p:spTree>
    <p:extLst>
      <p:ext uri="{BB962C8B-B14F-4D97-AF65-F5344CB8AC3E}">
        <p14:creationId xmlns:p14="http://schemas.microsoft.com/office/powerpoint/2010/main" val="3140313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52</a:t>
            </a:fld>
            <a:endParaRPr lang="en-US"/>
          </a:p>
        </p:txBody>
      </p:sp>
    </p:spTree>
    <p:extLst>
      <p:ext uri="{BB962C8B-B14F-4D97-AF65-F5344CB8AC3E}">
        <p14:creationId xmlns:p14="http://schemas.microsoft.com/office/powerpoint/2010/main" val="2768340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service level agreement (SLA) is an outsourcing and technology vendor contract that outlines a level of service that a supplier promises to deliver to the customer. It outlines metrics such as uptime, delivery time, response time, and resolution time.</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a:t>
            </a:fld>
            <a:endParaRPr lang="en-US"/>
          </a:p>
        </p:txBody>
      </p:sp>
    </p:spTree>
    <p:extLst>
      <p:ext uri="{BB962C8B-B14F-4D97-AF65-F5344CB8AC3E}">
        <p14:creationId xmlns:p14="http://schemas.microsoft.com/office/powerpoint/2010/main" val="154746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53</a:t>
            </a:fld>
            <a:endParaRPr lang="en-US"/>
          </a:p>
        </p:txBody>
      </p:sp>
    </p:spTree>
    <p:extLst>
      <p:ext uri="{BB962C8B-B14F-4D97-AF65-F5344CB8AC3E}">
        <p14:creationId xmlns:p14="http://schemas.microsoft.com/office/powerpoint/2010/main" val="2348193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Aneka Container representing the runtime environment where the distributed applications are executed. The container provides the basic management features of the single node and leverages all the other operations on the services that it is hosting</a:t>
            </a:r>
            <a:r>
              <a:rPr lang="en-US" sz="1200" b="1" kern="1200" dirty="0" smtClean="0">
                <a:solidFill>
                  <a:schemeClr val="tx1"/>
                </a:solidFill>
                <a:effectLst/>
                <a:latin typeface="+mn-lt"/>
                <a:ea typeface="+mn-ea"/>
                <a:cs typeface="+mn-cs"/>
              </a:rPr>
              <a:t>. The services are broken up into fabric, foundation, and execution</a:t>
            </a:r>
            <a:r>
              <a:rPr lang="en-US" sz="1200" kern="1200" dirty="0" smtClean="0">
                <a:solidFill>
                  <a:schemeClr val="tx1"/>
                </a:solidFill>
                <a:effectLst/>
                <a:latin typeface="+mn-lt"/>
                <a:ea typeface="+mn-ea"/>
                <a:cs typeface="+mn-cs"/>
              </a:rPr>
              <a:t> services. </a:t>
            </a:r>
          </a:p>
          <a:p>
            <a:r>
              <a:rPr lang="en-US" sz="1200" b="1" kern="1200" dirty="0" smtClean="0">
                <a:solidFill>
                  <a:schemeClr val="tx1"/>
                </a:solidFill>
                <a:effectLst/>
                <a:latin typeface="+mn-lt"/>
                <a:ea typeface="+mn-ea"/>
                <a:cs typeface="+mn-cs"/>
              </a:rPr>
              <a:t>Fabric services directly interact with the node through the Platform Abstraction Layer (PAL) </a:t>
            </a:r>
            <a:r>
              <a:rPr lang="en-US" sz="1200" kern="1200" dirty="0" smtClean="0">
                <a:solidFill>
                  <a:schemeClr val="tx1"/>
                </a:solidFill>
                <a:effectLst/>
                <a:latin typeface="+mn-lt"/>
                <a:ea typeface="+mn-ea"/>
                <a:cs typeface="+mn-cs"/>
              </a:rPr>
              <a:t>and perform hardware profiling and dynamic resource provisioning</a:t>
            </a: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Foundation services identify the core system of the Aneka middleware, providing a set of basic features to enable Aneka containers to perform specialized and specific sets of tasks</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Execution services directly deal with the scheduling and execution of applications in the Cloud.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54</a:t>
            </a:fld>
            <a:endParaRPr lang="en-US"/>
          </a:p>
        </p:txBody>
      </p:sp>
    </p:spTree>
    <p:extLst>
      <p:ext uri="{BB962C8B-B14F-4D97-AF65-F5344CB8AC3E}">
        <p14:creationId xmlns:p14="http://schemas.microsoft.com/office/powerpoint/2010/main" val="102935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56</a:t>
            </a:fld>
            <a:endParaRPr lang="en-US"/>
          </a:p>
        </p:txBody>
      </p:sp>
    </p:spTree>
    <p:extLst>
      <p:ext uri="{BB962C8B-B14F-4D97-AF65-F5344CB8AC3E}">
        <p14:creationId xmlns:p14="http://schemas.microsoft.com/office/powerpoint/2010/main" val="2629508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strike="noStrike" kern="1200" dirty="0" smtClean="0">
                <a:solidFill>
                  <a:schemeClr val="tx1"/>
                </a:solidFill>
                <a:effectLst/>
                <a:latin typeface="+mn-lt"/>
                <a:ea typeface="+mn-ea"/>
                <a:cs typeface="+mn-cs"/>
                <a:hlinkClick r:id="rId3"/>
              </a:rPr>
              <a:t>Containers</a:t>
            </a:r>
            <a:r>
              <a:rPr lang="en-US" sz="1200" b="1" kern="1200" dirty="0" smtClean="0">
                <a:solidFill>
                  <a:schemeClr val="tx1"/>
                </a:solidFill>
                <a:effectLst/>
                <a:latin typeface="+mn-lt"/>
                <a:ea typeface="+mn-ea"/>
                <a:cs typeface="+mn-cs"/>
              </a:rPr>
              <a:t> are a form of operating system virtualization. A </a:t>
            </a:r>
            <a:r>
              <a:rPr lang="en-US" sz="1200" b="1" u="sng" kern="1200" dirty="0" smtClean="0">
                <a:solidFill>
                  <a:schemeClr val="tx1"/>
                </a:solidFill>
                <a:effectLst/>
                <a:latin typeface="+mn-lt"/>
                <a:ea typeface="+mn-ea"/>
                <a:cs typeface="+mn-cs"/>
              </a:rPr>
              <a:t>single container might b</a:t>
            </a:r>
            <a:r>
              <a:rPr lang="en-US" sz="1200" u="sng" kern="1200" dirty="0" smtClean="0">
                <a:solidFill>
                  <a:schemeClr val="tx1"/>
                </a:solidFill>
                <a:effectLst/>
                <a:latin typeface="+mn-lt"/>
                <a:ea typeface="+mn-ea"/>
                <a:cs typeface="+mn-cs"/>
              </a:rPr>
              <a:t>e used to run anything from a small </a:t>
            </a:r>
            <a:r>
              <a:rPr lang="en-US" sz="1200" u="sng" kern="1200" dirty="0" err="1" smtClean="0">
                <a:solidFill>
                  <a:schemeClr val="tx1"/>
                </a:solidFill>
                <a:effectLst/>
                <a:latin typeface="+mn-lt"/>
                <a:ea typeface="+mn-ea"/>
                <a:cs typeface="+mn-cs"/>
              </a:rPr>
              <a:t>microservice</a:t>
            </a:r>
            <a:r>
              <a:rPr lang="en-US" sz="1200" u="sng" kern="1200" dirty="0" smtClean="0">
                <a:solidFill>
                  <a:schemeClr val="tx1"/>
                </a:solidFill>
                <a:effectLst/>
                <a:latin typeface="+mn-lt"/>
                <a:ea typeface="+mn-ea"/>
                <a:cs typeface="+mn-cs"/>
              </a:rPr>
              <a:t> or software process</a:t>
            </a:r>
            <a:r>
              <a:rPr lang="en-US" sz="1200" kern="1200" dirty="0" smtClean="0">
                <a:solidFill>
                  <a:schemeClr val="tx1"/>
                </a:solidFill>
                <a:effectLst/>
                <a:latin typeface="+mn-lt"/>
                <a:ea typeface="+mn-ea"/>
                <a:cs typeface="+mn-cs"/>
              </a:rPr>
              <a:t> to a larger application. They are an abstraction at the app layer that package code and dependencies together. The containers share the host OS kernel and, usually, the binaries and libraries, too</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57</a:t>
            </a:fld>
            <a:endParaRPr lang="en-US"/>
          </a:p>
        </p:txBody>
      </p:sp>
    </p:spTree>
    <p:extLst>
      <p:ext uri="{BB962C8B-B14F-4D97-AF65-F5344CB8AC3E}">
        <p14:creationId xmlns:p14="http://schemas.microsoft.com/office/powerpoint/2010/main" val="3967055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58</a:t>
            </a:fld>
            <a:endParaRPr lang="en-US"/>
          </a:p>
        </p:txBody>
      </p:sp>
    </p:spTree>
    <p:extLst>
      <p:ext uri="{BB962C8B-B14F-4D97-AF65-F5344CB8AC3E}">
        <p14:creationId xmlns:p14="http://schemas.microsoft.com/office/powerpoint/2010/main" val="157375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59</a:t>
            </a:fld>
            <a:endParaRPr lang="en-US"/>
          </a:p>
        </p:txBody>
      </p:sp>
    </p:spTree>
    <p:extLst>
      <p:ext uri="{BB962C8B-B14F-4D97-AF65-F5344CB8AC3E}">
        <p14:creationId xmlns:p14="http://schemas.microsoft.com/office/powerpoint/2010/main" val="1498775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60</a:t>
            </a:fld>
            <a:endParaRPr lang="en-US"/>
          </a:p>
        </p:txBody>
      </p:sp>
    </p:spTree>
    <p:extLst>
      <p:ext uri="{BB962C8B-B14F-4D97-AF65-F5344CB8AC3E}">
        <p14:creationId xmlns:p14="http://schemas.microsoft.com/office/powerpoint/2010/main" val="2030801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61</a:t>
            </a:fld>
            <a:endParaRPr lang="en-US"/>
          </a:p>
        </p:txBody>
      </p:sp>
    </p:spTree>
    <p:extLst>
      <p:ext uri="{BB962C8B-B14F-4D97-AF65-F5344CB8AC3E}">
        <p14:creationId xmlns:p14="http://schemas.microsoft.com/office/powerpoint/2010/main" val="3239511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62</a:t>
            </a:fld>
            <a:endParaRPr lang="en-US"/>
          </a:p>
        </p:txBody>
      </p:sp>
    </p:spTree>
    <p:extLst>
      <p:ext uri="{BB962C8B-B14F-4D97-AF65-F5344CB8AC3E}">
        <p14:creationId xmlns:p14="http://schemas.microsoft.com/office/powerpoint/2010/main" val="315446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63</a:t>
            </a:fld>
            <a:endParaRPr lang="en-US"/>
          </a:p>
        </p:txBody>
      </p:sp>
    </p:spTree>
    <p:extLst>
      <p:ext uri="{BB962C8B-B14F-4D97-AF65-F5344CB8AC3E}">
        <p14:creationId xmlns:p14="http://schemas.microsoft.com/office/powerpoint/2010/main" val="395387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SLA </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a:t>
            </a:fld>
            <a:endParaRPr lang="en-US"/>
          </a:p>
        </p:txBody>
      </p:sp>
    </p:spTree>
    <p:extLst>
      <p:ext uri="{BB962C8B-B14F-4D97-AF65-F5344CB8AC3E}">
        <p14:creationId xmlns:p14="http://schemas.microsoft.com/office/powerpoint/2010/main" val="1761498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64</a:t>
            </a:fld>
            <a:endParaRPr lang="en-US"/>
          </a:p>
        </p:txBody>
      </p:sp>
    </p:spTree>
    <p:extLst>
      <p:ext uri="{BB962C8B-B14F-4D97-AF65-F5344CB8AC3E}">
        <p14:creationId xmlns:p14="http://schemas.microsoft.com/office/powerpoint/2010/main" val="866246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65</a:t>
            </a:fld>
            <a:endParaRPr lang="en-US"/>
          </a:p>
        </p:txBody>
      </p:sp>
    </p:spTree>
    <p:extLst>
      <p:ext uri="{BB962C8B-B14F-4D97-AF65-F5344CB8AC3E}">
        <p14:creationId xmlns:p14="http://schemas.microsoft.com/office/powerpoint/2010/main" val="4155695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66</a:t>
            </a:fld>
            <a:endParaRPr lang="en-US"/>
          </a:p>
        </p:txBody>
      </p:sp>
    </p:spTree>
    <p:extLst>
      <p:ext uri="{BB962C8B-B14F-4D97-AF65-F5344CB8AC3E}">
        <p14:creationId xmlns:p14="http://schemas.microsoft.com/office/powerpoint/2010/main" val="380854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67</a:t>
            </a:fld>
            <a:endParaRPr lang="en-US"/>
          </a:p>
        </p:txBody>
      </p:sp>
    </p:spTree>
    <p:extLst>
      <p:ext uri="{BB962C8B-B14F-4D97-AF65-F5344CB8AC3E}">
        <p14:creationId xmlns:p14="http://schemas.microsoft.com/office/powerpoint/2010/main" val="4085412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68</a:t>
            </a:fld>
            <a:endParaRPr lang="en-US"/>
          </a:p>
        </p:txBody>
      </p:sp>
    </p:spTree>
    <p:extLst>
      <p:ext uri="{BB962C8B-B14F-4D97-AF65-F5344CB8AC3E}">
        <p14:creationId xmlns:p14="http://schemas.microsoft.com/office/powerpoint/2010/main" val="2375303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69</a:t>
            </a:fld>
            <a:endParaRPr lang="en-US"/>
          </a:p>
        </p:txBody>
      </p:sp>
    </p:spTree>
    <p:extLst>
      <p:ext uri="{BB962C8B-B14F-4D97-AF65-F5344CB8AC3E}">
        <p14:creationId xmlns:p14="http://schemas.microsoft.com/office/powerpoint/2010/main" val="624695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70</a:t>
            </a:fld>
            <a:endParaRPr lang="en-US"/>
          </a:p>
        </p:txBody>
      </p:sp>
    </p:spTree>
    <p:extLst>
      <p:ext uri="{BB962C8B-B14F-4D97-AF65-F5344CB8AC3E}">
        <p14:creationId xmlns:p14="http://schemas.microsoft.com/office/powerpoint/2010/main" val="852007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71</a:t>
            </a:fld>
            <a:endParaRPr lang="en-US"/>
          </a:p>
        </p:txBody>
      </p:sp>
    </p:spTree>
    <p:extLst>
      <p:ext uri="{BB962C8B-B14F-4D97-AF65-F5344CB8AC3E}">
        <p14:creationId xmlns:p14="http://schemas.microsoft.com/office/powerpoint/2010/main" val="660846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72</a:t>
            </a:fld>
            <a:endParaRPr lang="en-US"/>
          </a:p>
        </p:txBody>
      </p:sp>
    </p:spTree>
    <p:extLst>
      <p:ext uri="{BB962C8B-B14F-4D97-AF65-F5344CB8AC3E}">
        <p14:creationId xmlns:p14="http://schemas.microsoft.com/office/powerpoint/2010/main" val="3685390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73</a:t>
            </a:fld>
            <a:endParaRPr lang="en-US"/>
          </a:p>
        </p:txBody>
      </p:sp>
    </p:spTree>
    <p:extLst>
      <p:ext uri="{BB962C8B-B14F-4D97-AF65-F5344CB8AC3E}">
        <p14:creationId xmlns:p14="http://schemas.microsoft.com/office/powerpoint/2010/main" val="222537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are IP addresses collected?</a:t>
            </a:r>
          </a:p>
          <a:p>
            <a:r>
              <a:rPr lang="en-US" sz="1200" b="0" i="0" kern="1200" dirty="0" smtClean="0">
                <a:solidFill>
                  <a:schemeClr val="tx1"/>
                </a:solidFill>
                <a:effectLst/>
                <a:latin typeface="+mn-lt"/>
                <a:ea typeface="+mn-ea"/>
                <a:cs typeface="+mn-cs"/>
              </a:rPr>
              <a:t>Every website collects IP addresses, so they're on the server that's powering your site right now. Ironically, one of their main uses is for cyber security</a:t>
            </a: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13</a:t>
            </a:fld>
            <a:endParaRPr lang="en-US"/>
          </a:p>
        </p:txBody>
      </p:sp>
    </p:spTree>
    <p:extLst>
      <p:ext uri="{BB962C8B-B14F-4D97-AF65-F5344CB8AC3E}">
        <p14:creationId xmlns:p14="http://schemas.microsoft.com/office/powerpoint/2010/main" val="4200606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74</a:t>
            </a:fld>
            <a:endParaRPr lang="en-US"/>
          </a:p>
        </p:txBody>
      </p:sp>
    </p:spTree>
    <p:extLst>
      <p:ext uri="{BB962C8B-B14F-4D97-AF65-F5344CB8AC3E}">
        <p14:creationId xmlns:p14="http://schemas.microsoft.com/office/powerpoint/2010/main" val="3868182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75</a:t>
            </a:fld>
            <a:endParaRPr lang="en-US"/>
          </a:p>
        </p:txBody>
      </p:sp>
    </p:spTree>
    <p:extLst>
      <p:ext uri="{BB962C8B-B14F-4D97-AF65-F5344CB8AC3E}">
        <p14:creationId xmlns:p14="http://schemas.microsoft.com/office/powerpoint/2010/main" val="1449779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76</a:t>
            </a:fld>
            <a:endParaRPr lang="en-US"/>
          </a:p>
        </p:txBody>
      </p:sp>
    </p:spTree>
    <p:extLst>
      <p:ext uri="{BB962C8B-B14F-4D97-AF65-F5344CB8AC3E}">
        <p14:creationId xmlns:p14="http://schemas.microsoft.com/office/powerpoint/2010/main" val="2787380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79</a:t>
            </a:fld>
            <a:endParaRPr lang="en-US"/>
          </a:p>
        </p:txBody>
      </p:sp>
    </p:spTree>
    <p:extLst>
      <p:ext uri="{BB962C8B-B14F-4D97-AF65-F5344CB8AC3E}">
        <p14:creationId xmlns:p14="http://schemas.microsoft.com/office/powerpoint/2010/main" val="2955361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81</a:t>
            </a:fld>
            <a:endParaRPr lang="en-US"/>
          </a:p>
        </p:txBody>
      </p:sp>
    </p:spTree>
    <p:extLst>
      <p:ext uri="{BB962C8B-B14F-4D97-AF65-F5344CB8AC3E}">
        <p14:creationId xmlns:p14="http://schemas.microsoft.com/office/powerpoint/2010/main" val="215431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82</a:t>
            </a:fld>
            <a:endParaRPr lang="en-US"/>
          </a:p>
        </p:txBody>
      </p:sp>
    </p:spTree>
    <p:extLst>
      <p:ext uri="{BB962C8B-B14F-4D97-AF65-F5344CB8AC3E}">
        <p14:creationId xmlns:p14="http://schemas.microsoft.com/office/powerpoint/2010/main" val="4637818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83</a:t>
            </a:fld>
            <a:endParaRPr lang="en-US"/>
          </a:p>
        </p:txBody>
      </p:sp>
    </p:spTree>
    <p:extLst>
      <p:ext uri="{BB962C8B-B14F-4D97-AF65-F5344CB8AC3E}">
        <p14:creationId xmlns:p14="http://schemas.microsoft.com/office/powerpoint/2010/main" val="322694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84</a:t>
            </a:fld>
            <a:endParaRPr lang="en-US"/>
          </a:p>
        </p:txBody>
      </p:sp>
    </p:spTree>
    <p:extLst>
      <p:ext uri="{BB962C8B-B14F-4D97-AF65-F5344CB8AC3E}">
        <p14:creationId xmlns:p14="http://schemas.microsoft.com/office/powerpoint/2010/main" val="1108550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85</a:t>
            </a:fld>
            <a:endParaRPr lang="en-US"/>
          </a:p>
        </p:txBody>
      </p:sp>
    </p:spTree>
    <p:extLst>
      <p:ext uri="{BB962C8B-B14F-4D97-AF65-F5344CB8AC3E}">
        <p14:creationId xmlns:p14="http://schemas.microsoft.com/office/powerpoint/2010/main" val="2968083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86</a:t>
            </a:fld>
            <a:endParaRPr lang="en-US"/>
          </a:p>
        </p:txBody>
      </p:sp>
    </p:spTree>
    <p:extLst>
      <p:ext uri="{BB962C8B-B14F-4D97-AF65-F5344CB8AC3E}">
        <p14:creationId xmlns:p14="http://schemas.microsoft.com/office/powerpoint/2010/main" val="119518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 movement of VMs from one resource to another, such as from one physical host to another physical host, or data store to data store, is known as VM migration.</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15</a:t>
            </a:fld>
            <a:endParaRPr lang="en-US"/>
          </a:p>
        </p:txBody>
      </p:sp>
    </p:spTree>
    <p:extLst>
      <p:ext uri="{BB962C8B-B14F-4D97-AF65-F5344CB8AC3E}">
        <p14:creationId xmlns:p14="http://schemas.microsoft.com/office/powerpoint/2010/main" val="35960392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eBay Inc. is an American multinational e-commerce corporation based in San Jose, California, that facilitates consumer-to-consumer and business-to-consumer sales through its website. eBay was founded by Pierre </a:t>
            </a:r>
            <a:r>
              <a:rPr lang="en-US" sz="1200" b="0" i="0" kern="1200" dirty="0" err="1" smtClean="0">
                <a:solidFill>
                  <a:schemeClr val="tx1"/>
                </a:solidFill>
                <a:effectLst/>
                <a:latin typeface="+mn-lt"/>
                <a:ea typeface="+mn-ea"/>
                <a:cs typeface="+mn-cs"/>
              </a:rPr>
              <a:t>Omidyar</a:t>
            </a:r>
            <a:r>
              <a:rPr lang="en-US" sz="1200" b="0" i="0" kern="1200" dirty="0" smtClean="0">
                <a:solidFill>
                  <a:schemeClr val="tx1"/>
                </a:solidFill>
                <a:effectLst/>
                <a:latin typeface="+mn-lt"/>
                <a:ea typeface="+mn-ea"/>
                <a:cs typeface="+mn-cs"/>
              </a:rPr>
              <a:t> in 1995, and became a notable success story of the dot-com bubble.</a:t>
            </a:r>
            <a:endParaRPr lang="en-US" dirty="0"/>
          </a:p>
        </p:txBody>
      </p:sp>
      <p:sp>
        <p:nvSpPr>
          <p:cNvPr id="4" name="Slide Number Placeholder 3"/>
          <p:cNvSpPr>
            <a:spLocks noGrp="1"/>
          </p:cNvSpPr>
          <p:nvPr>
            <p:ph type="sldNum" sz="quarter" idx="10"/>
          </p:nvPr>
        </p:nvSpPr>
        <p:spPr/>
        <p:txBody>
          <a:bodyPr/>
          <a:lstStyle/>
          <a:p>
            <a:fld id="{F448718F-14F3-46D6-A286-48376C41755A}" type="slidenum">
              <a:rPr lang="en-US" smtClean="0"/>
              <a:t>87</a:t>
            </a:fld>
            <a:endParaRPr lang="en-US"/>
          </a:p>
        </p:txBody>
      </p:sp>
    </p:spTree>
    <p:extLst>
      <p:ext uri="{BB962C8B-B14F-4D97-AF65-F5344CB8AC3E}">
        <p14:creationId xmlns:p14="http://schemas.microsoft.com/office/powerpoint/2010/main" val="3117888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88</a:t>
            </a:fld>
            <a:endParaRPr lang="en-US"/>
          </a:p>
        </p:txBody>
      </p:sp>
    </p:spTree>
    <p:extLst>
      <p:ext uri="{BB962C8B-B14F-4D97-AF65-F5344CB8AC3E}">
        <p14:creationId xmlns:p14="http://schemas.microsoft.com/office/powerpoint/2010/main" val="2912788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89</a:t>
            </a:fld>
            <a:endParaRPr lang="en-US"/>
          </a:p>
        </p:txBody>
      </p:sp>
    </p:spTree>
    <p:extLst>
      <p:ext uri="{BB962C8B-B14F-4D97-AF65-F5344CB8AC3E}">
        <p14:creationId xmlns:p14="http://schemas.microsoft.com/office/powerpoint/2010/main" val="35641433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90</a:t>
            </a:fld>
            <a:endParaRPr lang="en-US"/>
          </a:p>
        </p:txBody>
      </p:sp>
    </p:spTree>
    <p:extLst>
      <p:ext uri="{BB962C8B-B14F-4D97-AF65-F5344CB8AC3E}">
        <p14:creationId xmlns:p14="http://schemas.microsoft.com/office/powerpoint/2010/main" val="1693631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91</a:t>
            </a:fld>
            <a:endParaRPr lang="en-US"/>
          </a:p>
        </p:txBody>
      </p:sp>
    </p:spTree>
    <p:extLst>
      <p:ext uri="{BB962C8B-B14F-4D97-AF65-F5344CB8AC3E}">
        <p14:creationId xmlns:p14="http://schemas.microsoft.com/office/powerpoint/2010/main" val="8702377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92</a:t>
            </a:fld>
            <a:endParaRPr lang="en-US"/>
          </a:p>
        </p:txBody>
      </p:sp>
    </p:spTree>
    <p:extLst>
      <p:ext uri="{BB962C8B-B14F-4D97-AF65-F5344CB8AC3E}">
        <p14:creationId xmlns:p14="http://schemas.microsoft.com/office/powerpoint/2010/main" val="3966334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veracity refers to the biasedness, noise, and abnormality in data.</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93</a:t>
            </a:fld>
            <a:endParaRPr lang="en-US"/>
          </a:p>
        </p:txBody>
      </p:sp>
    </p:spTree>
    <p:extLst>
      <p:ext uri="{BB962C8B-B14F-4D97-AF65-F5344CB8AC3E}">
        <p14:creationId xmlns:p14="http://schemas.microsoft.com/office/powerpoint/2010/main" val="14185027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IaaS;</a:t>
            </a:r>
            <a:r>
              <a:rPr lang="en-US" baseline="0" dirty="0" smtClean="0"/>
              <a:t> Means delivering Cloud infrastructure  as on demand services, is one of the fundamental cloud model. It allows dynamic scaling and resources are distributed</a:t>
            </a:r>
          </a:p>
          <a:p>
            <a:r>
              <a:rPr lang="en-US" baseline="0" dirty="0" smtClean="0"/>
              <a:t>PaaS: Is a cloud delivery model for applications composed of services managed by third party. It provides elastic scaling of your applications which allow developers to build applications over the Internet. Is also known as application </a:t>
            </a:r>
            <a:r>
              <a:rPr lang="en-US" baseline="0" dirty="0" err="1" smtClean="0"/>
              <a:t>PaaS.It</a:t>
            </a:r>
            <a:r>
              <a:rPr lang="en-US" baseline="0" dirty="0" smtClean="0"/>
              <a:t> helps in maintaining and organizing the of the useful applications</a:t>
            </a:r>
          </a:p>
          <a:p>
            <a:r>
              <a:rPr lang="en-US" baseline="0" dirty="0" smtClean="0"/>
              <a:t>SaaS: Allows users to run existing online applications. SaaS services are used for the development  and deployment of modern applications. It allows the software and its functions to be accessed from anywhere </a:t>
            </a:r>
            <a:r>
              <a:rPr lang="en-US" baseline="0" dirty="0" err="1" smtClean="0"/>
              <a:t>ith</a:t>
            </a:r>
            <a:r>
              <a:rPr lang="en-US" baseline="0" dirty="0" smtClean="0"/>
              <a:t> good Internet connection and a browser</a:t>
            </a:r>
          </a:p>
          <a:p>
            <a:r>
              <a:rPr lang="en-US" sz="1200" b="1" i="0" kern="1200" dirty="0" smtClean="0">
                <a:solidFill>
                  <a:schemeClr val="tx1"/>
                </a:solidFill>
                <a:effectLst/>
                <a:latin typeface="+mn-lt"/>
                <a:ea typeface="+mn-ea"/>
                <a:cs typeface="+mn-cs"/>
              </a:rPr>
              <a:t>SaaS offers ready-to-use, out-of-the-box solutions that meet a particular business </a:t>
            </a:r>
            <a:r>
              <a:rPr lang="en-US" sz="1200" b="0" i="0" kern="1200" dirty="0" smtClean="0">
                <a:solidFill>
                  <a:schemeClr val="tx1"/>
                </a:solidFill>
                <a:effectLst/>
                <a:latin typeface="+mn-lt"/>
                <a:ea typeface="+mn-ea"/>
                <a:cs typeface="+mn-cs"/>
              </a:rPr>
              <a:t>need (such as a website or email). Most modern SaaS platforms are built on IaaS or PaaS platforms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95</a:t>
            </a:fld>
            <a:endParaRPr lang="en-US"/>
          </a:p>
        </p:txBody>
      </p:sp>
    </p:spTree>
    <p:extLst>
      <p:ext uri="{BB962C8B-B14F-4D97-AF65-F5344CB8AC3E}">
        <p14:creationId xmlns:p14="http://schemas.microsoft.com/office/powerpoint/2010/main" val="25843704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Integrated lifecycle PaaS provides all of the capabilities that you need to support the complete web application lifecycle: </a:t>
            </a:r>
            <a:r>
              <a:rPr lang="en-US" sz="1200" b="1" i="0" kern="1200" dirty="0" smtClean="0">
                <a:solidFill>
                  <a:schemeClr val="tx1"/>
                </a:solidFill>
                <a:effectLst/>
                <a:latin typeface="+mn-lt"/>
                <a:ea typeface="+mn-ea"/>
                <a:cs typeface="+mn-cs"/>
              </a:rPr>
              <a:t>building, testing, deploying, managing, and updating within the same integrated environment.</a:t>
            </a:r>
          </a:p>
          <a:p>
            <a:r>
              <a:rPr lang="en-US" dirty="0" smtClean="0"/>
              <a:t>Anchored: based on business logic at the center of the approach. </a:t>
            </a:r>
            <a:endParaRPr lang="en-US" sz="1200" b="1"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86A7F7C4-99E3-4D42-8CFA-0962EEA6AB6F}" type="slidenum">
              <a:rPr lang="en-US" smtClean="0"/>
              <a:t>96</a:t>
            </a:fld>
            <a:endParaRPr lang="en-US"/>
          </a:p>
        </p:txBody>
      </p:sp>
    </p:spTree>
    <p:extLst>
      <p:ext uri="{BB962C8B-B14F-4D97-AF65-F5344CB8AC3E}">
        <p14:creationId xmlns:p14="http://schemas.microsoft.com/office/powerpoint/2010/main" val="179648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A PaaS platform either provides the means to use programs you create in a </a:t>
            </a:r>
            <a:r>
              <a:rPr lang="en-US" sz="1200" b="1" dirty="0" smtClean="0"/>
              <a:t>supported language or offers a visual development environment</a:t>
            </a:r>
            <a:r>
              <a:rPr lang="en-US" sz="1200" dirty="0" smtClean="0"/>
              <a:t> that writes the code for you.</a:t>
            </a: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97</a:t>
            </a:fld>
            <a:endParaRPr lang="en-US"/>
          </a:p>
        </p:txBody>
      </p:sp>
    </p:spTree>
    <p:extLst>
      <p:ext uri="{BB962C8B-B14F-4D97-AF65-F5344CB8AC3E}">
        <p14:creationId xmlns:p14="http://schemas.microsoft.com/office/powerpoint/2010/main" val="1635784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Live migration is a Hyper-V feature in Windows Server. It allows you to transparently move running Virtual Machines from one Hyper-V host to another without perceived downtime. The primary benefit of live migration is </a:t>
            </a:r>
            <a:r>
              <a:rPr lang="en-US" sz="1200" b="1" i="0" kern="1200" dirty="0" smtClean="0">
                <a:solidFill>
                  <a:schemeClr val="tx1"/>
                </a:solidFill>
                <a:effectLst/>
                <a:latin typeface="+mn-lt"/>
                <a:ea typeface="+mn-ea"/>
                <a:cs typeface="+mn-cs"/>
              </a:rPr>
              <a:t>flexibility</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Load balancing involves migration of VMs from highly loaded PMs to under loaded ones. Live migration is used. Live migration requires that both the source and target PMs hosting the VMs have access to the VM's virtual disks</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16</a:t>
            </a:fld>
            <a:endParaRPr lang="en-US"/>
          </a:p>
        </p:txBody>
      </p:sp>
    </p:spTree>
    <p:extLst>
      <p:ext uri="{BB962C8B-B14F-4D97-AF65-F5344CB8AC3E}">
        <p14:creationId xmlns:p14="http://schemas.microsoft.com/office/powerpoint/2010/main" val="42538590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A PaaS platform either provides the means to use programs you create in a </a:t>
            </a:r>
            <a:r>
              <a:rPr lang="en-US" sz="1200" b="1" dirty="0" smtClean="0"/>
              <a:t>supported language or offers a visual development environment</a:t>
            </a:r>
            <a:r>
              <a:rPr lang="en-US" sz="1200" dirty="0" smtClean="0"/>
              <a:t> that writes the code for you.</a:t>
            </a: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98</a:t>
            </a:fld>
            <a:endParaRPr lang="en-US"/>
          </a:p>
        </p:txBody>
      </p:sp>
    </p:spTree>
    <p:extLst>
      <p:ext uri="{BB962C8B-B14F-4D97-AF65-F5344CB8AC3E}">
        <p14:creationId xmlns:p14="http://schemas.microsoft.com/office/powerpoint/2010/main" val="3584068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Multi-tenancy is an architecture </a:t>
            </a:r>
            <a:r>
              <a:rPr lang="en-US" sz="1200" b="1" i="0" kern="1200" dirty="0" smtClean="0">
                <a:solidFill>
                  <a:schemeClr val="tx1"/>
                </a:solidFill>
                <a:effectLst/>
                <a:latin typeface="+mn-lt"/>
                <a:ea typeface="+mn-ea"/>
                <a:cs typeface="+mn-cs"/>
              </a:rPr>
              <a:t>in which a single instance of a software application serves multiple customers</a:t>
            </a:r>
          </a:p>
          <a:p>
            <a:r>
              <a:rPr lang="en-US" sz="1200" b="0" i="0" kern="1200" dirty="0" smtClean="0">
                <a:solidFill>
                  <a:schemeClr val="tx1"/>
                </a:solidFill>
                <a:effectLst/>
                <a:latin typeface="+mn-lt"/>
                <a:ea typeface="+mn-ea"/>
                <a:cs typeface="+mn-cs"/>
              </a:rPr>
              <a:t>What is lifecycle management of </a:t>
            </a:r>
            <a:r>
              <a:rPr lang="en-US" sz="1200" b="0" i="0" kern="1200" dirty="0" err="1" smtClean="0">
                <a:solidFill>
                  <a:schemeClr val="tx1"/>
                </a:solidFill>
                <a:effectLst/>
                <a:latin typeface="+mn-lt"/>
                <a:ea typeface="+mn-ea"/>
                <a:cs typeface="+mn-cs"/>
              </a:rPr>
              <a:t>CLoud</a:t>
            </a:r>
            <a:r>
              <a:rPr lang="en-US" sz="1200" b="0" i="0" kern="1200" dirty="0" smtClean="0">
                <a:solidFill>
                  <a:schemeClr val="tx1"/>
                </a:solidFill>
                <a:effectLst/>
                <a:latin typeface="+mn-lt"/>
                <a:ea typeface="+mn-ea"/>
                <a:cs typeface="+mn-cs"/>
              </a:rPr>
              <a:t> services?</a:t>
            </a:r>
          </a:p>
          <a:p>
            <a:r>
              <a:rPr lang="en-US" sz="1200" b="0" i="0" kern="1200" dirty="0" smtClean="0">
                <a:solidFill>
                  <a:schemeClr val="tx1"/>
                </a:solidFill>
                <a:effectLst/>
                <a:latin typeface="+mn-lt"/>
                <a:ea typeface="+mn-ea"/>
                <a:cs typeface="+mn-cs"/>
              </a:rPr>
              <a:t>PaaS provides all of the capabilities that you need to support the complete web application lifecycle: building, testing, deploying, managing, and updating within the same integrated environment.</a:t>
            </a:r>
          </a:p>
          <a:p>
            <a:r>
              <a:rPr lang="en-US" sz="1200" b="0" i="0" kern="1200" dirty="0" smtClean="0">
                <a:solidFill>
                  <a:schemeClr val="tx1"/>
                </a:solidFill>
                <a:effectLst/>
                <a:latin typeface="+mn-lt"/>
                <a:ea typeface="+mn-ea"/>
                <a:cs typeface="+mn-cs"/>
              </a:rPr>
              <a:t>Cloud Lifecycle Management manages the dynamic nature of the cloud environment, accelerating provisioning, facilitating flexibility, and rapidly meeting the needs of the business</a:t>
            </a:r>
          </a:p>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99</a:t>
            </a:fld>
            <a:endParaRPr lang="en-US"/>
          </a:p>
        </p:txBody>
      </p:sp>
    </p:spTree>
    <p:extLst>
      <p:ext uri="{BB962C8B-B14F-4D97-AF65-F5344CB8AC3E}">
        <p14:creationId xmlns:p14="http://schemas.microsoft.com/office/powerpoint/2010/main" val="19251893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Salesforce.com developed Force.com to create applications and add</a:t>
            </a:r>
            <a:r>
              <a:rPr lang="en-US" baseline="0" dirty="0" smtClean="0"/>
              <a:t> to Salesforce</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100</a:t>
            </a:fld>
            <a:endParaRPr lang="en-US"/>
          </a:p>
        </p:txBody>
      </p:sp>
    </p:spTree>
    <p:extLst>
      <p:ext uri="{BB962C8B-B14F-4D97-AF65-F5344CB8AC3E}">
        <p14:creationId xmlns:p14="http://schemas.microsoft.com/office/powerpoint/2010/main" val="20942080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101</a:t>
            </a:fld>
            <a:endParaRPr lang="en-US"/>
          </a:p>
        </p:txBody>
      </p:sp>
    </p:spTree>
    <p:extLst>
      <p:ext uri="{BB962C8B-B14F-4D97-AF65-F5344CB8AC3E}">
        <p14:creationId xmlns:p14="http://schemas.microsoft.com/office/powerpoint/2010/main" val="5316532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102</a:t>
            </a:fld>
            <a:endParaRPr lang="en-US"/>
          </a:p>
        </p:txBody>
      </p:sp>
    </p:spTree>
    <p:extLst>
      <p:ext uri="{BB962C8B-B14F-4D97-AF65-F5344CB8AC3E}">
        <p14:creationId xmlns:p14="http://schemas.microsoft.com/office/powerpoint/2010/main" val="36201266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Interface Builder enables you to create reusable user interface components known as custom views. </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103</a:t>
            </a:fld>
            <a:endParaRPr lang="en-US"/>
          </a:p>
        </p:txBody>
      </p:sp>
    </p:spTree>
    <p:extLst>
      <p:ext uri="{BB962C8B-B14F-4D97-AF65-F5344CB8AC3E}">
        <p14:creationId xmlns:p14="http://schemas.microsoft.com/office/powerpoint/2010/main" val="2320046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104</a:t>
            </a:fld>
            <a:endParaRPr lang="en-US"/>
          </a:p>
        </p:txBody>
      </p:sp>
    </p:spTree>
    <p:extLst>
      <p:ext uri="{BB962C8B-B14F-4D97-AF65-F5344CB8AC3E}">
        <p14:creationId xmlns:p14="http://schemas.microsoft.com/office/powerpoint/2010/main" val="186788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Composite applications are created by combining independent programs, data, and devices. The purpose is to deliver a new solution that was otherwise impossible for independent services to execute.</a:t>
            </a:r>
          </a:p>
          <a:p>
            <a:r>
              <a:rPr lang="en-US" sz="1200" b="0" i="0" kern="1200" dirty="0" smtClean="0">
                <a:solidFill>
                  <a:schemeClr val="tx1"/>
                </a:solidFill>
                <a:effectLst/>
                <a:latin typeface="+mn-lt"/>
                <a:ea typeface="+mn-ea"/>
                <a:cs typeface="+mn-cs"/>
              </a:rPr>
              <a:t>A data portal is a web application, website, or page of a website that holds data from different sources, organized under subsets or categories to make it simple for the site's users to find.</a:t>
            </a:r>
          </a:p>
          <a:p>
            <a:r>
              <a:rPr lang="en-US" sz="1200" b="0" i="0" kern="1200" dirty="0" smtClean="0">
                <a:solidFill>
                  <a:schemeClr val="tx1"/>
                </a:solidFill>
                <a:effectLst/>
                <a:latin typeface="+mn-lt"/>
                <a:ea typeface="+mn-ea"/>
                <a:cs typeface="+mn-cs"/>
              </a:rPr>
              <a:t>What is the purpose of a data portal?</a:t>
            </a:r>
          </a:p>
          <a:p>
            <a:r>
              <a:rPr lang="en-US" sz="1200" b="0" i="0" kern="1200" dirty="0" smtClean="0">
                <a:solidFill>
                  <a:schemeClr val="tx1"/>
                </a:solidFill>
                <a:effectLst/>
                <a:latin typeface="+mn-lt"/>
                <a:ea typeface="+mn-ea"/>
                <a:cs typeface="+mn-cs"/>
              </a:rPr>
              <a:t>A data portal is a software that </a:t>
            </a:r>
            <a:r>
              <a:rPr lang="en-US" sz="1200" b="0" i="0" kern="1200" dirty="0" err="1" smtClean="0">
                <a:solidFill>
                  <a:schemeClr val="tx1"/>
                </a:solidFill>
                <a:effectLst/>
                <a:latin typeface="+mn-lt"/>
                <a:ea typeface="+mn-ea"/>
                <a:cs typeface="+mn-cs"/>
              </a:rPr>
              <a:t>catalaogs</a:t>
            </a:r>
            <a:r>
              <a:rPr lang="en-US" sz="1200" b="0" i="0" kern="1200" dirty="0" smtClean="0">
                <a:solidFill>
                  <a:schemeClr val="tx1"/>
                </a:solidFill>
                <a:effectLst/>
                <a:latin typeface="+mn-lt"/>
                <a:ea typeface="+mn-ea"/>
                <a:cs typeface="+mn-cs"/>
              </a:rPr>
              <a:t> datasets. There are two main types of data portal: open data portals for sharing public data, and internal data portals for sharing data within an organization. They serve as a single “point of truth” for an </a:t>
            </a:r>
            <a:r>
              <a:rPr lang="en-US" sz="1200" b="0" i="0" kern="1200" dirty="0" err="1" smtClean="0">
                <a:solidFill>
                  <a:schemeClr val="tx1"/>
                </a:solidFill>
                <a:effectLst/>
                <a:latin typeface="+mn-lt"/>
                <a:ea typeface="+mn-ea"/>
                <a:cs typeface="+mn-cs"/>
              </a:rPr>
              <a:t>organisation's</a:t>
            </a:r>
            <a:r>
              <a:rPr lang="en-US" sz="1200" b="0" i="0" kern="1200" dirty="0" smtClean="0">
                <a:solidFill>
                  <a:schemeClr val="tx1"/>
                </a:solidFill>
                <a:effectLst/>
                <a:latin typeface="+mn-lt"/>
                <a:ea typeface="+mn-ea"/>
                <a:cs typeface="+mn-cs"/>
              </a:rPr>
              <a:t> data or of data relating to a certain topic.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Web Mashup is a </a:t>
            </a:r>
            <a:r>
              <a:rPr lang="en-US" sz="1200" b="1" i="0" kern="1200" dirty="0" smtClean="0">
                <a:solidFill>
                  <a:schemeClr val="tx1"/>
                </a:solidFill>
                <a:effectLst/>
                <a:latin typeface="+mn-lt"/>
                <a:ea typeface="+mn-ea"/>
                <a:cs typeface="+mn-cs"/>
              </a:rPr>
              <a:t>web application that is aggregated from many other web applications </a:t>
            </a:r>
            <a:r>
              <a:rPr lang="en-US" sz="1200" b="0" i="0" kern="1200" dirty="0" smtClean="0">
                <a:solidFill>
                  <a:schemeClr val="tx1"/>
                </a:solidFill>
                <a:effectLst/>
                <a:latin typeface="+mn-lt"/>
                <a:ea typeface="+mn-ea"/>
                <a:cs typeface="+mn-cs"/>
              </a:rPr>
              <a:t>and contains data from different sources merged into a tool</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105</a:t>
            </a:fld>
            <a:endParaRPr lang="en-US"/>
          </a:p>
        </p:txBody>
      </p:sp>
    </p:spTree>
    <p:extLst>
      <p:ext uri="{BB962C8B-B14F-4D97-AF65-F5344CB8AC3E}">
        <p14:creationId xmlns:p14="http://schemas.microsoft.com/office/powerpoint/2010/main" val="3824864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Basically, VMs are IaaS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Infrastructure as a Service as because on a virtual machine you can able to manage what all operations are takes place also what software is installed in it. Whereas PaaS can helps you manage the software that is running in the cloud like app services.</a:t>
            </a:r>
          </a:p>
          <a:p>
            <a:r>
              <a:rPr lang="en-US" sz="1200" b="0" i="0" kern="1200" dirty="0" smtClean="0">
                <a:solidFill>
                  <a:schemeClr val="tx1"/>
                </a:solidFill>
                <a:effectLst/>
                <a:latin typeface="+mn-lt"/>
                <a:ea typeface="+mn-ea"/>
                <a:cs typeface="+mn-cs"/>
              </a:rPr>
              <a:t>Middleware is software that sits in between user-facing applications and the machine's operating system</a:t>
            </a:r>
          </a:p>
          <a:p>
            <a:r>
              <a:rPr lang="en-US" sz="1200" b="1" i="0" kern="1200" dirty="0" smtClean="0">
                <a:solidFill>
                  <a:schemeClr val="tx1"/>
                </a:solidFill>
                <a:effectLst/>
                <a:latin typeface="+mn-lt"/>
                <a:ea typeface="+mn-ea"/>
                <a:cs typeface="+mn-cs"/>
              </a:rPr>
              <a:t>coding, integration, testing, delivery, deployment, and feedback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106</a:t>
            </a:fld>
            <a:endParaRPr lang="en-US"/>
          </a:p>
        </p:txBody>
      </p:sp>
    </p:spTree>
    <p:extLst>
      <p:ext uri="{BB962C8B-B14F-4D97-AF65-F5344CB8AC3E}">
        <p14:creationId xmlns:p14="http://schemas.microsoft.com/office/powerpoint/2010/main" val="2538239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Instead of writing code from scratch, you can use an SDK, which often consists of libraries, compilers, debuggers, code samples, and documentation. An integrated development environment (IDE) is the software environment you use to connect all the tools bundled in the SDK.</a:t>
            </a:r>
          </a:p>
          <a:p>
            <a:r>
              <a:rPr lang="en-US" sz="1200" b="0" i="0" kern="1200" dirty="0" smtClean="0">
                <a:solidFill>
                  <a:schemeClr val="tx1"/>
                </a:solidFill>
                <a:effectLst/>
                <a:latin typeface="+mn-lt"/>
                <a:ea typeface="+mn-ea"/>
                <a:cs typeface="+mn-cs"/>
              </a:rPr>
              <a:t>A unified environment provides continuity by connecting multiple disciplines and allowing teams to develop complex, connected products faster</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107</a:t>
            </a:fld>
            <a:endParaRPr lang="en-US"/>
          </a:p>
        </p:txBody>
      </p:sp>
    </p:spTree>
    <p:extLst>
      <p:ext uri="{BB962C8B-B14F-4D97-AF65-F5344CB8AC3E}">
        <p14:creationId xmlns:p14="http://schemas.microsoft.com/office/powerpoint/2010/main" val="362828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Pre-copy iteratively copies the memory pages of the VM while it is running on the source host until a limit is reached and the VM is stopped and copied to the destination</a:t>
            </a:r>
          </a:p>
          <a:p>
            <a:r>
              <a:rPr lang="en-US" sz="1200" b="0" i="0" kern="1200" dirty="0" smtClean="0">
                <a:solidFill>
                  <a:schemeClr val="tx1"/>
                </a:solidFill>
                <a:effectLst/>
                <a:latin typeface="+mn-lt"/>
                <a:ea typeface="+mn-ea"/>
                <a:cs typeface="+mn-cs"/>
              </a:rPr>
              <a:t>Dirty page: pages that have been modified(not up</a:t>
            </a:r>
            <a:r>
              <a:rPr lang="en-US" sz="1200" b="0" i="0" kern="1200" baseline="0" dirty="0" smtClean="0">
                <a:solidFill>
                  <a:schemeClr val="tx1"/>
                </a:solidFill>
                <a:effectLst/>
                <a:latin typeface="+mn-lt"/>
                <a:ea typeface="+mn-ea"/>
                <a:cs typeface="+mn-cs"/>
              </a:rPr>
              <a:t> to date)</a:t>
            </a:r>
            <a:r>
              <a:rPr lang="en-US" sz="1200" b="0" i="0" kern="1200" dirty="0" smtClean="0">
                <a:solidFill>
                  <a:schemeClr val="tx1"/>
                </a:solidFill>
                <a:effectLst/>
                <a:latin typeface="+mn-lt"/>
                <a:ea typeface="+mn-ea"/>
                <a:cs typeface="+mn-cs"/>
              </a:rPr>
              <a:t> and. need to be written back to disk.</a:t>
            </a:r>
          </a:p>
          <a:p>
            <a:r>
              <a:rPr lang="en-US" sz="1200" b="0" i="0" kern="1200" dirty="0" smtClean="0">
                <a:solidFill>
                  <a:schemeClr val="tx1"/>
                </a:solidFill>
                <a:effectLst/>
                <a:latin typeface="+mn-lt"/>
                <a:ea typeface="+mn-ea"/>
                <a:cs typeface="+mn-cs"/>
              </a:rPr>
              <a:t>A Container is a lightweight, standalone package that encapsulates a complete runtime environment including an application and its </a:t>
            </a:r>
            <a:r>
              <a:rPr lang="en-US" sz="1200" b="0" i="0" kern="1200" dirty="0" err="1" smtClean="0">
                <a:solidFill>
                  <a:schemeClr val="tx1"/>
                </a:solidFill>
                <a:effectLst/>
                <a:latin typeface="+mn-lt"/>
                <a:ea typeface="+mn-ea"/>
                <a:cs typeface="+mn-cs"/>
              </a:rPr>
              <a:t>dependencie</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17</a:t>
            </a:fld>
            <a:endParaRPr lang="en-US"/>
          </a:p>
        </p:txBody>
      </p:sp>
    </p:spTree>
    <p:extLst>
      <p:ext uri="{BB962C8B-B14F-4D97-AF65-F5344CB8AC3E}">
        <p14:creationId xmlns:p14="http://schemas.microsoft.com/office/powerpoint/2010/main" val="37652292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 Management System</a:t>
            </a:r>
          </a:p>
          <a:p>
            <a:r>
              <a:rPr lang="en-US" sz="1200" b="0" i="0" kern="1200" dirty="0" smtClean="0">
                <a:solidFill>
                  <a:schemeClr val="tx1"/>
                </a:solidFill>
                <a:effectLst/>
                <a:latin typeface="+mn-lt"/>
                <a:ea typeface="+mn-ea"/>
                <a:cs typeface="+mn-cs"/>
              </a:rPr>
              <a:t>Drupal is a flexible CMS based on the LAMP stack, with a modular design allowing features to be added and removed by installing and uninstalling modules, and allowing the entire look and feel of the website to be changed by installing and uninstalling themes.</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108</a:t>
            </a:fld>
            <a:endParaRPr lang="en-US"/>
          </a:p>
        </p:txBody>
      </p:sp>
    </p:spTree>
    <p:extLst>
      <p:ext uri="{BB962C8B-B14F-4D97-AF65-F5344CB8AC3E}">
        <p14:creationId xmlns:p14="http://schemas.microsoft.com/office/powerpoint/2010/main" val="3352085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109</a:t>
            </a:fld>
            <a:endParaRPr lang="en-US"/>
          </a:p>
        </p:txBody>
      </p:sp>
    </p:spTree>
    <p:extLst>
      <p:ext uri="{BB962C8B-B14F-4D97-AF65-F5344CB8AC3E}">
        <p14:creationId xmlns:p14="http://schemas.microsoft.com/office/powerpoint/2010/main" val="17438492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110</a:t>
            </a:fld>
            <a:endParaRPr lang="en-US"/>
          </a:p>
        </p:txBody>
      </p:sp>
    </p:spTree>
    <p:extLst>
      <p:ext uri="{BB962C8B-B14F-4D97-AF65-F5344CB8AC3E}">
        <p14:creationId xmlns:p14="http://schemas.microsoft.com/office/powerpoint/2010/main" val="29664805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111</a:t>
            </a:fld>
            <a:endParaRPr lang="en-US"/>
          </a:p>
        </p:txBody>
      </p:sp>
    </p:spTree>
    <p:extLst>
      <p:ext uri="{BB962C8B-B14F-4D97-AF65-F5344CB8AC3E}">
        <p14:creationId xmlns:p14="http://schemas.microsoft.com/office/powerpoint/2010/main" val="962294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112</a:t>
            </a:fld>
            <a:endParaRPr lang="en-US"/>
          </a:p>
        </p:txBody>
      </p:sp>
    </p:spTree>
    <p:extLst>
      <p:ext uri="{BB962C8B-B14F-4D97-AF65-F5344CB8AC3E}">
        <p14:creationId xmlns:p14="http://schemas.microsoft.com/office/powerpoint/2010/main" val="2905870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113</a:t>
            </a:fld>
            <a:endParaRPr lang="en-US"/>
          </a:p>
        </p:txBody>
      </p:sp>
    </p:spTree>
    <p:extLst>
      <p:ext uri="{BB962C8B-B14F-4D97-AF65-F5344CB8AC3E}">
        <p14:creationId xmlns:p14="http://schemas.microsoft.com/office/powerpoint/2010/main" val="1002656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organization assigns a role-based access control role to every employee; the role determines which permissions the system grants to the user. M: data</a:t>
            </a:r>
            <a:r>
              <a:rPr lang="en-US" sz="1200" b="0" i="0" kern="1200" baseline="0" dirty="0" smtClean="0">
                <a:solidFill>
                  <a:schemeClr val="tx1"/>
                </a:solidFill>
                <a:effectLst/>
                <a:latin typeface="+mn-lt"/>
                <a:ea typeface="+mn-ea"/>
                <a:cs typeface="+mn-cs"/>
              </a:rPr>
              <a:t> V: </a:t>
            </a:r>
            <a:r>
              <a:rPr lang="en-US" sz="1200" b="0" i="0" kern="1200" baseline="0" dirty="0" err="1" smtClean="0">
                <a:solidFill>
                  <a:schemeClr val="tx1"/>
                </a:solidFill>
                <a:effectLst/>
                <a:latin typeface="+mn-lt"/>
                <a:ea typeface="+mn-ea"/>
                <a:cs typeface="+mn-cs"/>
              </a:rPr>
              <a:t>viw</a:t>
            </a:r>
            <a:r>
              <a:rPr lang="en-US" sz="1200" b="0" i="0" kern="1200" baseline="0" dirty="0" smtClean="0">
                <a:solidFill>
                  <a:schemeClr val="tx1"/>
                </a:solidFill>
                <a:effectLst/>
                <a:latin typeface="+mn-lt"/>
                <a:ea typeface="+mn-ea"/>
                <a:cs typeface="+mn-cs"/>
              </a:rPr>
              <a:t>: C: control logic (separate logic and </a:t>
            </a:r>
            <a:r>
              <a:rPr lang="en-US" sz="1200" b="0" i="0" kern="1200" baseline="0" dirty="0" err="1" smtClean="0">
                <a:solidFill>
                  <a:schemeClr val="tx1"/>
                </a:solidFill>
                <a:effectLst/>
                <a:latin typeface="+mn-lt"/>
                <a:ea typeface="+mn-ea"/>
                <a:cs typeface="+mn-cs"/>
              </a:rPr>
              <a:t>displaY</a:t>
            </a:r>
            <a:r>
              <a:rPr lang="en-US" sz="1200" b="0" i="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114</a:t>
            </a:fld>
            <a:endParaRPr lang="en-US"/>
          </a:p>
        </p:txBody>
      </p:sp>
    </p:spTree>
    <p:extLst>
      <p:ext uri="{BB962C8B-B14F-4D97-AF65-F5344CB8AC3E}">
        <p14:creationId xmlns:p14="http://schemas.microsoft.com/office/powerpoint/2010/main" val="20345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115</a:t>
            </a:fld>
            <a:endParaRPr lang="en-US"/>
          </a:p>
        </p:txBody>
      </p:sp>
    </p:spTree>
    <p:extLst>
      <p:ext uri="{BB962C8B-B14F-4D97-AF65-F5344CB8AC3E}">
        <p14:creationId xmlns:p14="http://schemas.microsoft.com/office/powerpoint/2010/main" val="762755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116</a:t>
            </a:fld>
            <a:endParaRPr lang="en-US"/>
          </a:p>
        </p:txBody>
      </p:sp>
    </p:spTree>
    <p:extLst>
      <p:ext uri="{BB962C8B-B14F-4D97-AF65-F5344CB8AC3E}">
        <p14:creationId xmlns:p14="http://schemas.microsoft.com/office/powerpoint/2010/main" val="608610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117</a:t>
            </a:fld>
            <a:endParaRPr lang="en-US"/>
          </a:p>
        </p:txBody>
      </p:sp>
    </p:spTree>
    <p:extLst>
      <p:ext uri="{BB962C8B-B14F-4D97-AF65-F5344CB8AC3E}">
        <p14:creationId xmlns:p14="http://schemas.microsoft.com/office/powerpoint/2010/main" val="235747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Container is a lightweight, standalone package that encapsulates a complete runtime environment including an application and its </a:t>
            </a:r>
            <a:r>
              <a:rPr lang="en-US" sz="1200" b="0" i="0" kern="1200" dirty="0" err="1" smtClean="0">
                <a:solidFill>
                  <a:schemeClr val="tx1"/>
                </a:solidFill>
                <a:effectLst/>
                <a:latin typeface="+mn-lt"/>
                <a:ea typeface="+mn-ea"/>
                <a:cs typeface="+mn-cs"/>
              </a:rPr>
              <a:t>dependencie</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19</a:t>
            </a:fld>
            <a:endParaRPr lang="en-US"/>
          </a:p>
        </p:txBody>
      </p:sp>
    </p:spTree>
    <p:extLst>
      <p:ext uri="{BB962C8B-B14F-4D97-AF65-F5344CB8AC3E}">
        <p14:creationId xmlns:p14="http://schemas.microsoft.com/office/powerpoint/2010/main" val="11544366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2010,</a:t>
            </a:r>
            <a:r>
              <a:rPr lang="en-US" baseline="0" dirty="0" smtClean="0"/>
              <a:t> Microsoft azure in  2014</a:t>
            </a:r>
          </a:p>
          <a:p>
            <a:r>
              <a:rPr lang="en-US" sz="1200" b="0" i="0" kern="1200" dirty="0" smtClean="0">
                <a:solidFill>
                  <a:schemeClr val="tx1"/>
                </a:solidFill>
                <a:effectLst/>
                <a:latin typeface="+mn-lt"/>
                <a:ea typeface="+mn-ea"/>
                <a:cs typeface="+mn-cs"/>
              </a:rPr>
              <a:t>Azure availability zones are physically and logically separated datacenters with </a:t>
            </a:r>
            <a:r>
              <a:rPr lang="en-US" sz="1200" b="1" i="0" kern="1200" dirty="0" smtClean="0">
                <a:solidFill>
                  <a:schemeClr val="tx1"/>
                </a:solidFill>
                <a:effectLst/>
                <a:latin typeface="+mn-lt"/>
                <a:ea typeface="+mn-ea"/>
                <a:cs typeface="+mn-cs"/>
              </a:rPr>
              <a:t>their own independent power source, network, and cooling</a:t>
            </a:r>
            <a:r>
              <a:rPr lang="en-US" sz="1200" b="0" i="0" kern="1200" dirty="0" smtClean="0">
                <a:solidFill>
                  <a:schemeClr val="tx1"/>
                </a:solidFill>
                <a:effectLst/>
                <a:latin typeface="+mn-lt"/>
                <a:ea typeface="+mn-ea"/>
                <a:cs typeface="+mn-cs"/>
              </a:rPr>
              <a:t>. Availability Zones enable you to operate production </a:t>
            </a:r>
            <a:r>
              <a:rPr lang="en-US" sz="1200" b="1" i="0" kern="1200" dirty="0" smtClean="0">
                <a:solidFill>
                  <a:schemeClr val="tx1"/>
                </a:solidFill>
                <a:effectLst/>
                <a:latin typeface="+mn-lt"/>
                <a:ea typeface="+mn-ea"/>
                <a:cs typeface="+mn-cs"/>
              </a:rPr>
              <a:t>applications and databases that are more highly available, fault tolerant, and scalable than possible when using a single data center. </a:t>
            </a:r>
            <a:endParaRPr lang="en-US" b="1" dirty="0"/>
          </a:p>
        </p:txBody>
      </p:sp>
      <p:sp>
        <p:nvSpPr>
          <p:cNvPr id="4" name="Slide Number Placeholder 3"/>
          <p:cNvSpPr>
            <a:spLocks noGrp="1"/>
          </p:cNvSpPr>
          <p:nvPr>
            <p:ph type="sldNum" sz="quarter" idx="10"/>
          </p:nvPr>
        </p:nvSpPr>
        <p:spPr/>
        <p:txBody>
          <a:bodyPr/>
          <a:lstStyle/>
          <a:p>
            <a:fld id="{86A7F7C4-99E3-4D42-8CFA-0962EEA6AB6F}" type="slidenum">
              <a:rPr lang="en-US" smtClean="0"/>
              <a:t>118</a:t>
            </a:fld>
            <a:endParaRPr lang="en-US"/>
          </a:p>
        </p:txBody>
      </p:sp>
    </p:spTree>
    <p:extLst>
      <p:ext uri="{BB962C8B-B14F-4D97-AF65-F5344CB8AC3E}">
        <p14:creationId xmlns:p14="http://schemas.microsoft.com/office/powerpoint/2010/main" val="24320467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119</a:t>
            </a:fld>
            <a:endParaRPr lang="en-US"/>
          </a:p>
        </p:txBody>
      </p:sp>
    </p:spTree>
    <p:extLst>
      <p:ext uri="{BB962C8B-B14F-4D97-AF65-F5344CB8AC3E}">
        <p14:creationId xmlns:p14="http://schemas.microsoft.com/office/powerpoint/2010/main" val="35738769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cost, not easy</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120</a:t>
            </a:fld>
            <a:endParaRPr lang="en-US"/>
          </a:p>
        </p:txBody>
      </p:sp>
    </p:spTree>
    <p:extLst>
      <p:ext uri="{BB962C8B-B14F-4D97-AF65-F5344CB8AC3E}">
        <p14:creationId xmlns:p14="http://schemas.microsoft.com/office/powerpoint/2010/main" val="35540751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121</a:t>
            </a:fld>
            <a:endParaRPr lang="en-US"/>
          </a:p>
        </p:txBody>
      </p:sp>
    </p:spTree>
    <p:extLst>
      <p:ext uri="{BB962C8B-B14F-4D97-AF65-F5344CB8AC3E}">
        <p14:creationId xmlns:p14="http://schemas.microsoft.com/office/powerpoint/2010/main" val="21577905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122</a:t>
            </a:fld>
            <a:endParaRPr lang="en-US"/>
          </a:p>
        </p:txBody>
      </p:sp>
    </p:spTree>
    <p:extLst>
      <p:ext uri="{BB962C8B-B14F-4D97-AF65-F5344CB8AC3E}">
        <p14:creationId xmlns:p14="http://schemas.microsoft.com/office/powerpoint/2010/main" val="12996219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Amazon </a:t>
            </a:r>
            <a:r>
              <a:rPr lang="en-US" sz="1200" b="1" i="0" kern="1200" dirty="0" err="1" smtClean="0">
                <a:solidFill>
                  <a:schemeClr val="tx1"/>
                </a:solidFill>
                <a:effectLst/>
                <a:latin typeface="+mn-lt"/>
                <a:ea typeface="+mn-ea"/>
                <a:cs typeface="+mn-cs"/>
              </a:rPr>
              <a:t>Lightsail</a:t>
            </a:r>
            <a:r>
              <a:rPr lang="en-US" sz="1200" b="0" i="0" kern="1200" dirty="0" smtClean="0">
                <a:solidFill>
                  <a:schemeClr val="tx1"/>
                </a:solidFill>
                <a:effectLst/>
                <a:latin typeface="+mn-lt"/>
                <a:ea typeface="+mn-ea"/>
                <a:cs typeface="+mn-cs"/>
              </a:rPr>
              <a:t> is a virtual private server (VPS) designed to help businesses deploy web applications, create websites,..</a:t>
            </a:r>
          </a:p>
          <a:p>
            <a:r>
              <a:rPr lang="en-US" sz="1200" b="0" i="0" kern="1200" dirty="0" smtClean="0">
                <a:solidFill>
                  <a:schemeClr val="tx1"/>
                </a:solidFill>
                <a:effectLst/>
                <a:latin typeface="+mn-lt"/>
                <a:ea typeface="+mn-ea"/>
                <a:cs typeface="+mn-cs"/>
              </a:rPr>
              <a:t>Google Cloud doesn’t currently offer a simple VPS like </a:t>
            </a:r>
            <a:r>
              <a:rPr lang="en-US" sz="1200" b="0" i="0" kern="1200" dirty="0" err="1" smtClean="0">
                <a:solidFill>
                  <a:schemeClr val="tx1"/>
                </a:solidFill>
                <a:effectLst/>
                <a:latin typeface="+mn-lt"/>
                <a:ea typeface="+mn-ea"/>
                <a:cs typeface="+mn-cs"/>
              </a:rPr>
              <a:t>Lightsail</a:t>
            </a:r>
            <a:r>
              <a:rPr lang="en-US" sz="1200" b="0" i="0" kern="1200" dirty="0" smtClean="0">
                <a:solidFill>
                  <a:schemeClr val="tx1"/>
                </a:solidFill>
                <a:effectLst/>
                <a:latin typeface="+mn-lt"/>
                <a:ea typeface="+mn-ea"/>
                <a:cs typeface="+mn-cs"/>
              </a:rPr>
              <a:t> (or those other providers). You’ll need to use the Compute Engine product that we mentioned above, which is a bit more complicated.</a:t>
            </a:r>
            <a:endParaRPr lang="en-US" dirty="0"/>
          </a:p>
        </p:txBody>
      </p:sp>
      <p:sp>
        <p:nvSpPr>
          <p:cNvPr id="4" name="Slide Number Placeholder 3"/>
          <p:cNvSpPr>
            <a:spLocks noGrp="1"/>
          </p:cNvSpPr>
          <p:nvPr>
            <p:ph type="sldNum" sz="quarter" idx="10"/>
          </p:nvPr>
        </p:nvSpPr>
        <p:spPr/>
        <p:txBody>
          <a:bodyPr/>
          <a:lstStyle/>
          <a:p>
            <a:fld id="{86A7F7C4-99E3-4D42-8CFA-0962EEA6AB6F}" type="slidenum">
              <a:rPr lang="en-US" smtClean="0"/>
              <a:t>123</a:t>
            </a:fld>
            <a:endParaRPr lang="en-US"/>
          </a:p>
        </p:txBody>
      </p:sp>
    </p:spTree>
    <p:extLst>
      <p:ext uri="{BB962C8B-B14F-4D97-AF65-F5344CB8AC3E}">
        <p14:creationId xmlns:p14="http://schemas.microsoft.com/office/powerpoint/2010/main" val="2040967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707510-E23F-4726-810B-38793CA814D2}"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207560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07510-E23F-4726-810B-38793CA814D2}"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344839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07510-E23F-4726-810B-38793CA814D2}"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267791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07510-E23F-4726-810B-38793CA814D2}"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328253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707510-E23F-4726-810B-38793CA814D2}"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223513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707510-E23F-4726-810B-38793CA814D2}"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292661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707510-E23F-4726-810B-38793CA814D2}"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174065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707510-E23F-4726-810B-38793CA814D2}" type="datetimeFigureOut">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292259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07510-E23F-4726-810B-38793CA814D2}" type="datetimeFigureOut">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3134833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07510-E23F-4726-810B-38793CA814D2}"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392219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07510-E23F-4726-810B-38793CA814D2}"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B4F55-2322-4787-81A1-DD8A85CD91E1}" type="slidenum">
              <a:rPr lang="en-US" smtClean="0"/>
              <a:t>‹#›</a:t>
            </a:fld>
            <a:endParaRPr lang="en-US"/>
          </a:p>
        </p:txBody>
      </p:sp>
    </p:spTree>
    <p:extLst>
      <p:ext uri="{BB962C8B-B14F-4D97-AF65-F5344CB8AC3E}">
        <p14:creationId xmlns:p14="http://schemas.microsoft.com/office/powerpoint/2010/main" val="417194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07510-E23F-4726-810B-38793CA814D2}" type="datetimeFigureOut">
              <a:rPr lang="en-US" smtClean="0"/>
              <a:t>2/19/2024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B4F55-2322-4787-81A1-DD8A85CD91E1}" type="slidenum">
              <a:rPr lang="en-US" smtClean="0"/>
              <a:t>‹#›</a:t>
            </a:fld>
            <a:endParaRPr lang="en-US"/>
          </a:p>
        </p:txBody>
      </p:sp>
    </p:spTree>
    <p:extLst>
      <p:ext uri="{BB962C8B-B14F-4D97-AF65-F5344CB8AC3E}">
        <p14:creationId xmlns:p14="http://schemas.microsoft.com/office/powerpoint/2010/main" val="85189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training/paths/azure-fundamentals-describe-azure-architecture-services/" TargetMode="External"/><Relationship Id="rId3" Type="http://schemas.openxmlformats.org/officeDocument/2006/relationships/hyperlink" Target="https://learn.microsoft.com/en-us/training/paths/student-intro-azure/" TargetMode="External"/><Relationship Id="rId7" Type="http://schemas.openxmlformats.org/officeDocument/2006/relationships/hyperlink" Target="https://learn.microsoft.com/en-us/training/paths/microsoft-azure-fundamentals-describe-cloud-concepts/" TargetMode="External"/><Relationship Id="rId12" Type="http://schemas.openxmlformats.org/officeDocument/2006/relationships/hyperlink" Target="https://learn.microsoft.com/en-us/training/paths/create-bots-azure-health-bo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learn.microsoft.com/en-us/training/student-hub/certifications" TargetMode="External"/><Relationship Id="rId11" Type="http://schemas.openxmlformats.org/officeDocument/2006/relationships/hyperlink" Target="https://learn.microsoft.com/en-us/training/modules/host-a-web-app-with-azure-app-service/" TargetMode="External"/><Relationship Id="rId5" Type="http://schemas.openxmlformats.org/officeDocument/2006/relationships/hyperlink" Target="https://azure.microsoft.com/en-us/free/students/" TargetMode="External"/><Relationship Id="rId10" Type="http://schemas.openxmlformats.org/officeDocument/2006/relationships/hyperlink" Target="https://learn.microsoft.com/en-us/training/modules/create-windows-virtual-machine-in-azure/" TargetMode="External"/><Relationship Id="rId4" Type="http://schemas.openxmlformats.org/officeDocument/2006/relationships/hyperlink" Target="https://learn.microsoft.com/en-us/collections/wp3ec12803x1pq?WT.mc_id=academic-105496-cacaste" TargetMode="External"/><Relationship Id="rId9" Type="http://schemas.openxmlformats.org/officeDocument/2006/relationships/hyperlink" Target="https://learn.microsoft.com/en-us/training/paths/describe-azure-management-governanc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Virtual Machines Provisioning and Migration Services</a:t>
            </a:r>
            <a:endParaRPr lang="en-US" sz="4400" dirty="0"/>
          </a:p>
        </p:txBody>
      </p:sp>
      <p:sp>
        <p:nvSpPr>
          <p:cNvPr id="3" name="Subtitle 2"/>
          <p:cNvSpPr>
            <a:spLocks noGrp="1"/>
          </p:cNvSpPr>
          <p:nvPr>
            <p:ph type="subTitle" idx="1"/>
          </p:nvPr>
        </p:nvSpPr>
        <p:spPr>
          <a:xfrm>
            <a:off x="1533099" y="3509963"/>
            <a:ext cx="9144000" cy="1655762"/>
          </a:xfrm>
        </p:spPr>
        <p:txBody>
          <a:bodyPr/>
          <a:lstStyle/>
          <a:p>
            <a:r>
              <a:rPr lang="en-US" dirty="0" smtClean="0"/>
              <a:t>Module 2 (continued)</a:t>
            </a:r>
            <a:endParaRPr lang="en-US" dirty="0"/>
          </a:p>
        </p:txBody>
      </p:sp>
      <p:sp>
        <p:nvSpPr>
          <p:cNvPr id="4" name="Rectangle 3"/>
          <p:cNvSpPr/>
          <p:nvPr/>
        </p:nvSpPr>
        <p:spPr>
          <a:xfrm>
            <a:off x="3239069" y="4429919"/>
            <a:ext cx="6096000" cy="1754326"/>
          </a:xfrm>
          <a:prstGeom prst="rect">
            <a:avLst/>
          </a:prstGeom>
        </p:spPr>
        <p:txBody>
          <a:bodyPr>
            <a:spAutoFit/>
          </a:bodyPr>
          <a:lstStyle/>
          <a:p>
            <a:pPr lvl="0"/>
            <a:r>
              <a:rPr lang="en-US" b="1" dirty="0" err="1">
                <a:solidFill>
                  <a:srgbClr val="002060"/>
                </a:solidFill>
              </a:rPr>
              <a:t>Rajkumar</a:t>
            </a:r>
            <a:r>
              <a:rPr lang="en-US" b="1" dirty="0">
                <a:solidFill>
                  <a:srgbClr val="002060"/>
                </a:solidFill>
              </a:rPr>
              <a:t> </a:t>
            </a:r>
            <a:r>
              <a:rPr lang="en-US" b="1" dirty="0" err="1">
                <a:solidFill>
                  <a:srgbClr val="002060"/>
                </a:solidFill>
              </a:rPr>
              <a:t>Buyya</a:t>
            </a:r>
            <a:r>
              <a:rPr lang="en-US" b="1" dirty="0">
                <a:solidFill>
                  <a:srgbClr val="002060"/>
                </a:solidFill>
              </a:rPr>
              <a:t>, James </a:t>
            </a:r>
            <a:r>
              <a:rPr lang="en-US" b="1" dirty="0" err="1">
                <a:solidFill>
                  <a:srgbClr val="002060"/>
                </a:solidFill>
              </a:rPr>
              <a:t>Broberg</a:t>
            </a:r>
            <a:r>
              <a:rPr lang="en-US" b="1" dirty="0">
                <a:solidFill>
                  <a:srgbClr val="002060"/>
                </a:solidFill>
              </a:rPr>
              <a:t>, Andrzej </a:t>
            </a:r>
            <a:r>
              <a:rPr lang="en-US" b="1" dirty="0" err="1">
                <a:solidFill>
                  <a:srgbClr val="002060"/>
                </a:solidFill>
              </a:rPr>
              <a:t>Goscinski</a:t>
            </a:r>
            <a:r>
              <a:rPr lang="en-US" b="1" dirty="0">
                <a:solidFill>
                  <a:srgbClr val="002060"/>
                </a:solidFill>
              </a:rPr>
              <a:t> </a:t>
            </a:r>
            <a:r>
              <a:rPr lang="en-US" dirty="0">
                <a:solidFill>
                  <a:srgbClr val="002060"/>
                </a:solidFill>
              </a:rPr>
              <a:t>“Cloud  Computing Principles and Paradigms” Wiley Publications , 2013 </a:t>
            </a:r>
            <a:r>
              <a:rPr lang="en-US" b="1" dirty="0">
                <a:solidFill>
                  <a:srgbClr val="002060"/>
                </a:solidFill>
              </a:rPr>
              <a:t>(Text Book </a:t>
            </a:r>
            <a:r>
              <a:rPr lang="en-US" b="1" dirty="0" smtClean="0">
                <a:solidFill>
                  <a:srgbClr val="002060"/>
                </a:solidFill>
              </a:rPr>
              <a:t>1) </a:t>
            </a:r>
          </a:p>
          <a:p>
            <a:r>
              <a:rPr lang="en-US" b="1" dirty="0">
                <a:solidFill>
                  <a:srgbClr val="002060"/>
                </a:solidFill>
              </a:rPr>
              <a:t>Barrie </a:t>
            </a:r>
            <a:r>
              <a:rPr lang="en-US" b="1" dirty="0" err="1">
                <a:solidFill>
                  <a:srgbClr val="002060"/>
                </a:solidFill>
              </a:rPr>
              <a:t>Sosinsky</a:t>
            </a:r>
            <a:r>
              <a:rPr lang="en-US" dirty="0" err="1">
                <a:solidFill>
                  <a:srgbClr val="002060"/>
                </a:solidFill>
              </a:rPr>
              <a:t>“Cloud</a:t>
            </a:r>
            <a:r>
              <a:rPr lang="en-US" dirty="0">
                <a:solidFill>
                  <a:srgbClr val="002060"/>
                </a:solidFill>
              </a:rPr>
              <a:t>  Computing Bible” Wiley Publications , 2011 </a:t>
            </a:r>
            <a:r>
              <a:rPr lang="en-US" b="1" dirty="0">
                <a:solidFill>
                  <a:srgbClr val="002060"/>
                </a:solidFill>
              </a:rPr>
              <a:t>(Text Book 2) Chapter </a:t>
            </a:r>
            <a:r>
              <a:rPr lang="en-US" b="1" dirty="0" smtClean="0">
                <a:solidFill>
                  <a:srgbClr val="002060"/>
                </a:solidFill>
              </a:rPr>
              <a:t>7 to 10</a:t>
            </a:r>
            <a:endParaRPr lang="en-US" b="1" dirty="0"/>
          </a:p>
          <a:p>
            <a:pPr lvl="0"/>
            <a:endParaRPr lang="en-US" b="1" dirty="0"/>
          </a:p>
        </p:txBody>
      </p:sp>
    </p:spTree>
    <p:extLst>
      <p:ext uri="{BB962C8B-B14F-4D97-AF65-F5344CB8AC3E}">
        <p14:creationId xmlns:p14="http://schemas.microsoft.com/office/powerpoint/2010/main" val="32462729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1706"/>
            <a:ext cx="10515600" cy="5975257"/>
          </a:xfrm>
        </p:spPr>
        <p:txBody>
          <a:bodyPr>
            <a:normAutofit/>
          </a:bodyPr>
          <a:lstStyle/>
          <a:p>
            <a:pPr marL="0" indent="0">
              <a:buNone/>
            </a:pPr>
            <a:r>
              <a:rPr lang="en-US" dirty="0" smtClean="0"/>
              <a:t>5.2.5 	High Availability </a:t>
            </a:r>
          </a:p>
          <a:p>
            <a:pPr algn="just">
              <a:lnSpc>
                <a:spcPct val="150000"/>
              </a:lnSpc>
            </a:pPr>
            <a:r>
              <a:rPr lang="en-US" sz="2000" dirty="0" smtClean="0"/>
              <a:t>Availability refers to the </a:t>
            </a:r>
            <a:r>
              <a:rPr lang="en-US" sz="2000" u="sng" dirty="0" smtClean="0"/>
              <a:t>ability of a user’s community to access  the  system</a:t>
            </a:r>
            <a:r>
              <a:rPr lang="en-US" sz="2000" dirty="0" smtClean="0"/>
              <a:t>—whether  for  </a:t>
            </a:r>
            <a:r>
              <a:rPr lang="en-US" sz="2000" b="1" dirty="0" smtClean="0"/>
              <a:t>submitting  new  work</a:t>
            </a:r>
            <a:r>
              <a:rPr lang="en-US" sz="2000" dirty="0" smtClean="0"/>
              <a:t>,  </a:t>
            </a:r>
            <a:r>
              <a:rPr lang="en-US" sz="2000" b="1" dirty="0" smtClean="0"/>
              <a:t>updating  or  altering existing work</a:t>
            </a:r>
            <a:r>
              <a:rPr lang="en-US" sz="2000" dirty="0" smtClean="0"/>
              <a:t>, or </a:t>
            </a:r>
            <a:r>
              <a:rPr lang="en-US" sz="2000" b="1" dirty="0" smtClean="0"/>
              <a:t>collecting the results of the previous work</a:t>
            </a:r>
            <a:r>
              <a:rPr lang="en-US" sz="2000" dirty="0" smtClean="0"/>
              <a:t>. If a user cannot access the system, it is said to be unavailable. </a:t>
            </a:r>
          </a:p>
          <a:p>
            <a:pPr algn="just">
              <a:lnSpc>
                <a:spcPct val="150000"/>
              </a:lnSpc>
            </a:pPr>
            <a:r>
              <a:rPr lang="en-US" sz="2000" dirty="0" smtClean="0"/>
              <a:t>This means that </a:t>
            </a:r>
            <a:r>
              <a:rPr lang="en-US" sz="2000" b="1" dirty="0" smtClean="0"/>
              <a:t>services should be available all the time</a:t>
            </a:r>
            <a:r>
              <a:rPr lang="en-US" sz="2000" dirty="0" smtClean="0"/>
              <a:t> along with some planned/unplanned downtime according to a certain SLA.</a:t>
            </a:r>
          </a:p>
          <a:p>
            <a:pPr algn="just">
              <a:lnSpc>
                <a:spcPct val="150000"/>
              </a:lnSpc>
            </a:pPr>
            <a:r>
              <a:rPr lang="en-US" sz="2000" dirty="0" smtClean="0"/>
              <a:t>In the context of </a:t>
            </a:r>
            <a:r>
              <a:rPr lang="en-US" sz="2000" dirty="0"/>
              <a:t>virtualized infrastructure, </a:t>
            </a:r>
            <a:r>
              <a:rPr lang="en-US" sz="2000" b="1" dirty="0"/>
              <a:t>high availability allows virtual machines to automatically be restarted in case of an underlying hardware failure </a:t>
            </a:r>
            <a:r>
              <a:rPr lang="en-US" sz="2000" dirty="0"/>
              <a:t>or individual VM failure</a:t>
            </a:r>
            <a:r>
              <a:rPr lang="en-US" sz="2000" b="1" dirty="0"/>
              <a:t>. </a:t>
            </a:r>
            <a:endParaRPr lang="en-US" sz="2000" b="1" dirty="0" smtClean="0"/>
          </a:p>
          <a:p>
            <a:pPr algn="just">
              <a:lnSpc>
                <a:spcPct val="150000"/>
              </a:lnSpc>
            </a:pPr>
            <a:r>
              <a:rPr lang="en-US" sz="2000" b="1" dirty="0" smtClean="0"/>
              <a:t>If </a:t>
            </a:r>
            <a:r>
              <a:rPr lang="en-US" sz="2000" b="1" dirty="0"/>
              <a:t>one of your servers fails, the VMs </a:t>
            </a:r>
            <a:r>
              <a:rPr lang="en-US" sz="2000" dirty="0"/>
              <a:t>will be </a:t>
            </a:r>
            <a:r>
              <a:rPr lang="en-US" sz="2000" b="1" dirty="0"/>
              <a:t>restarted</a:t>
            </a:r>
            <a:r>
              <a:rPr lang="en-US" sz="2000" dirty="0"/>
              <a:t> on </a:t>
            </a:r>
            <a:r>
              <a:rPr lang="en-US" sz="2000" b="1" dirty="0"/>
              <a:t>other</a:t>
            </a:r>
            <a:r>
              <a:rPr lang="en-US" sz="2000" dirty="0"/>
              <a:t> </a:t>
            </a:r>
            <a:r>
              <a:rPr lang="en-US" sz="2000" b="1" dirty="0"/>
              <a:t>virtualized servers in the resource pool,</a:t>
            </a:r>
            <a:r>
              <a:rPr lang="en-US" sz="2000" dirty="0"/>
              <a:t> restoring the essential services with minimal service interruption.</a:t>
            </a:r>
          </a:p>
        </p:txBody>
      </p:sp>
    </p:spTree>
    <p:extLst>
      <p:ext uri="{BB962C8B-B14F-4D97-AF65-F5344CB8AC3E}">
        <p14:creationId xmlns:p14="http://schemas.microsoft.com/office/powerpoint/2010/main" val="411471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PaaS </a:t>
            </a:r>
            <a:endParaRPr lang="en-US" sz="2400" b="1" dirty="0"/>
          </a:p>
        </p:txBody>
      </p:sp>
      <p:sp>
        <p:nvSpPr>
          <p:cNvPr id="3" name="Rectangle 2"/>
          <p:cNvSpPr/>
          <p:nvPr/>
        </p:nvSpPr>
        <p:spPr>
          <a:xfrm>
            <a:off x="433137" y="1209634"/>
            <a:ext cx="11381873" cy="7094250"/>
          </a:xfrm>
          <a:prstGeom prst="rect">
            <a:avLst/>
          </a:prstGeom>
        </p:spPr>
        <p:txBody>
          <a:bodyPr wrap="square">
            <a:spAutoFit/>
          </a:bodyPr>
          <a:lstStyle/>
          <a:p>
            <a:r>
              <a:rPr lang="en-US" sz="4000" b="1" dirty="0">
                <a:solidFill>
                  <a:srgbClr val="000000"/>
                </a:solidFill>
                <a:latin typeface="OptimaLTStd-Black"/>
              </a:rPr>
              <a:t>Salesforce.com versus Force.com: SaaS versus PaaS</a:t>
            </a:r>
          </a:p>
          <a:p>
            <a:pPr marL="285750" indent="-285750" algn="just">
              <a:lnSpc>
                <a:spcPct val="150000"/>
              </a:lnSpc>
              <a:buFont typeface="Arial" panose="020B0604020202020204" pitchFamily="34" charset="0"/>
              <a:buChar char="•"/>
            </a:pPr>
            <a:r>
              <a:rPr lang="en-US" dirty="0">
                <a:solidFill>
                  <a:srgbClr val="000000"/>
                </a:solidFill>
                <a:latin typeface="BerkeleyStd-Book"/>
              </a:rPr>
              <a:t>There can be no better example illustrating the difference between a SaaS and PaaS system </a:t>
            </a:r>
            <a:r>
              <a:rPr lang="en-US" dirty="0" smtClean="0">
                <a:solidFill>
                  <a:srgbClr val="000000"/>
                </a:solidFill>
                <a:latin typeface="BerkeleyStd-Book"/>
              </a:rPr>
              <a:t>than that </a:t>
            </a:r>
            <a:r>
              <a:rPr lang="en-US" dirty="0">
                <a:solidFill>
                  <a:srgbClr val="000000"/>
                </a:solidFill>
                <a:latin typeface="BerkeleyStd-Book"/>
              </a:rPr>
              <a:t>of Salesforce.com and Force.com. </a:t>
            </a:r>
            <a:endParaRPr lang="en-US" dirty="0" smtClean="0">
              <a:solidFill>
                <a:srgbClr val="000000"/>
              </a:solidFill>
              <a:latin typeface="BerkeleyStd-Book"/>
            </a:endParaRPr>
          </a:p>
          <a:p>
            <a:pPr marL="285750" indent="-285750" algn="just">
              <a:lnSpc>
                <a:spcPct val="150000"/>
              </a:lnSpc>
              <a:buFont typeface="Arial" panose="020B0604020202020204" pitchFamily="34" charset="0"/>
              <a:buChar char="•"/>
            </a:pPr>
            <a:r>
              <a:rPr lang="en-US" dirty="0" smtClean="0">
                <a:solidFill>
                  <a:srgbClr val="000000"/>
                </a:solidFill>
                <a:latin typeface="BerkeleyStd-Book"/>
              </a:rPr>
              <a:t>Salesforce.com </a:t>
            </a:r>
            <a:r>
              <a:rPr lang="en-US" dirty="0">
                <a:solidFill>
                  <a:srgbClr val="000000"/>
                </a:solidFill>
                <a:latin typeface="BerkeleyStd-Book"/>
              </a:rPr>
              <a:t>is a Web application suite that is an SaaS.</a:t>
            </a:r>
          </a:p>
          <a:p>
            <a:pPr marL="285750" indent="-285750" algn="just">
              <a:lnSpc>
                <a:spcPct val="150000"/>
              </a:lnSpc>
              <a:buFont typeface="Arial" panose="020B0604020202020204" pitchFamily="34" charset="0"/>
              <a:buChar char="•"/>
            </a:pPr>
            <a:r>
              <a:rPr lang="en-US" dirty="0">
                <a:solidFill>
                  <a:srgbClr val="000000"/>
                </a:solidFill>
                <a:latin typeface="BerkeleyStd-Book"/>
              </a:rPr>
              <a:t>Force.com is </a:t>
            </a:r>
            <a:r>
              <a:rPr lang="en-US" dirty="0" err="1">
                <a:solidFill>
                  <a:srgbClr val="000000"/>
                </a:solidFill>
                <a:latin typeface="BerkeleyStd-Book"/>
              </a:rPr>
              <a:t>Salesforce.com’s</a:t>
            </a:r>
            <a:r>
              <a:rPr lang="en-US" dirty="0">
                <a:solidFill>
                  <a:srgbClr val="000000"/>
                </a:solidFill>
                <a:latin typeface="BerkeleyStd-Book"/>
              </a:rPr>
              <a:t> PaaS platform for building your own services.</a:t>
            </a:r>
          </a:p>
          <a:p>
            <a:pPr marL="285750" indent="-285750" algn="just">
              <a:lnSpc>
                <a:spcPct val="150000"/>
              </a:lnSpc>
              <a:buFont typeface="Arial" panose="020B0604020202020204" pitchFamily="34" charset="0"/>
              <a:buChar char="•"/>
            </a:pPr>
            <a:r>
              <a:rPr lang="en-US" dirty="0">
                <a:solidFill>
                  <a:srgbClr val="000000"/>
                </a:solidFill>
                <a:latin typeface="BerkeleyStd-Book"/>
              </a:rPr>
              <a:t>Salesforce.com was formed by several Oracle employees in 1999 to create a hosted </a:t>
            </a:r>
            <a:r>
              <a:rPr lang="en-US" dirty="0" smtClean="0">
                <a:solidFill>
                  <a:srgbClr val="000000"/>
                </a:solidFill>
                <a:latin typeface="BerkeleyStd-Book"/>
              </a:rPr>
              <a:t>Customer Relationship </a:t>
            </a:r>
            <a:r>
              <a:rPr lang="en-US" dirty="0">
                <a:solidFill>
                  <a:srgbClr val="000000"/>
                </a:solidFill>
                <a:latin typeface="BerkeleyStd-Book"/>
              </a:rPr>
              <a:t>Management (CRM) system. </a:t>
            </a:r>
            <a:endParaRPr lang="en-US" dirty="0" smtClean="0">
              <a:solidFill>
                <a:srgbClr val="000000"/>
              </a:solidFill>
              <a:latin typeface="BerkeleyStd-Book"/>
            </a:endParaRPr>
          </a:p>
          <a:p>
            <a:pPr marL="285750" indent="-285750" algn="just">
              <a:lnSpc>
                <a:spcPct val="150000"/>
              </a:lnSpc>
              <a:buFont typeface="Arial" panose="020B0604020202020204" pitchFamily="34" charset="0"/>
              <a:buChar char="•"/>
            </a:pPr>
            <a:r>
              <a:rPr lang="en-US" dirty="0" smtClean="0">
                <a:solidFill>
                  <a:srgbClr val="000000"/>
                </a:solidFill>
                <a:latin typeface="BerkeleyStd-Book"/>
              </a:rPr>
              <a:t>CRM </a:t>
            </a:r>
            <a:r>
              <a:rPr lang="en-US" dirty="0">
                <a:solidFill>
                  <a:srgbClr val="000000"/>
                </a:solidFill>
                <a:latin typeface="BerkeleyStd-Book"/>
              </a:rPr>
              <a:t>has long been one of Oracle’s core database services</a:t>
            </a:r>
            <a:r>
              <a:rPr lang="en-US" dirty="0" smtClean="0">
                <a:solidFill>
                  <a:srgbClr val="000000"/>
                </a:solidFill>
                <a:latin typeface="BerkeleyStd-Book"/>
              </a:rPr>
              <a:t>.</a:t>
            </a:r>
          </a:p>
          <a:p>
            <a:pPr marL="285750" indent="-285750" algn="just">
              <a:lnSpc>
                <a:spcPct val="150000"/>
              </a:lnSpc>
              <a:buFont typeface="Arial" panose="020B0604020202020204" pitchFamily="34" charset="0"/>
              <a:buChar char="•"/>
            </a:pPr>
            <a:r>
              <a:rPr lang="en-US" dirty="0" smtClean="0">
                <a:solidFill>
                  <a:srgbClr val="000000"/>
                </a:solidFill>
                <a:latin typeface="BerkeleyStd-Book"/>
              </a:rPr>
              <a:t> </a:t>
            </a:r>
            <a:r>
              <a:rPr lang="en-US" b="1" dirty="0">
                <a:solidFill>
                  <a:srgbClr val="000000"/>
                </a:solidFill>
                <a:latin typeface="BerkeleyStd-Book"/>
              </a:rPr>
              <a:t>Salesforce.com team created hosted software based on a cloud computing model: pay </a:t>
            </a:r>
            <a:r>
              <a:rPr lang="en-US" b="1" dirty="0" smtClean="0">
                <a:solidFill>
                  <a:srgbClr val="000000"/>
                </a:solidFill>
                <a:latin typeface="BerkeleyStd-Book"/>
              </a:rPr>
              <a:t>as  you </a:t>
            </a:r>
            <a:r>
              <a:rPr lang="en-US" b="1" dirty="0">
                <a:solidFill>
                  <a:srgbClr val="000000"/>
                </a:solidFill>
                <a:latin typeface="BerkeleyStd-Book"/>
              </a:rPr>
              <a:t>go</a:t>
            </a:r>
            <a:r>
              <a:rPr lang="en-US" dirty="0">
                <a:solidFill>
                  <a:srgbClr val="000000"/>
                </a:solidFill>
                <a:latin typeface="BerkeleyStd-Book"/>
              </a:rPr>
              <a:t>, simple to use, and multifunctional. The Salesforce.com platform looks like a typical </a:t>
            </a:r>
            <a:r>
              <a:rPr lang="en-US" dirty="0" smtClean="0">
                <a:solidFill>
                  <a:srgbClr val="000000"/>
                </a:solidFill>
                <a:latin typeface="BerkeleyStd-Book"/>
              </a:rPr>
              <a:t>Web site </a:t>
            </a:r>
            <a:r>
              <a:rPr lang="en-US" dirty="0">
                <a:solidFill>
                  <a:srgbClr val="000000"/>
                </a:solidFill>
                <a:latin typeface="BerkeleyStd-Book"/>
              </a:rPr>
              <a:t>such as Amazon.com, with a multi-tabbed interface—each tab being an individual application.</a:t>
            </a:r>
          </a:p>
          <a:p>
            <a:pPr algn="just">
              <a:lnSpc>
                <a:spcPct val="150000"/>
              </a:lnSpc>
            </a:pPr>
            <a:r>
              <a:rPr lang="en-US" dirty="0">
                <a:solidFill>
                  <a:srgbClr val="000000"/>
                </a:solidFill>
                <a:latin typeface="BerkeleyStd-Book"/>
              </a:rPr>
              <a:t>Shown in Figure 7.1 is a Salesforce.com portal with the multi-tabbed interface exposing the different</a:t>
            </a:r>
          </a:p>
          <a:p>
            <a:pPr algn="just">
              <a:lnSpc>
                <a:spcPct val="150000"/>
              </a:lnSpc>
            </a:pPr>
            <a:r>
              <a:rPr lang="en-US" dirty="0">
                <a:solidFill>
                  <a:srgbClr val="000000"/>
                </a:solidFill>
                <a:latin typeface="BerkeleyStd-Book"/>
              </a:rPr>
              <a:t>applications.</a:t>
            </a:r>
          </a:p>
          <a:p>
            <a:pPr algn="just">
              <a:lnSpc>
                <a:spcPct val="150000"/>
              </a:lnSpc>
            </a:pPr>
            <a:r>
              <a:rPr lang="en-US" sz="1600" b="1" dirty="0">
                <a:solidFill>
                  <a:srgbClr val="FFFFFF"/>
                </a:solidFill>
                <a:latin typeface="Interstate-Bold"/>
              </a:rPr>
              <a:t>FIGURE 7.1</a:t>
            </a:r>
          </a:p>
          <a:p>
            <a:pPr algn="just">
              <a:lnSpc>
                <a:spcPct val="150000"/>
              </a:lnSpc>
            </a:pPr>
            <a:r>
              <a:rPr lang="en-US" dirty="0">
                <a:solidFill>
                  <a:srgbClr val="000000"/>
                </a:solidFill>
                <a:latin typeface="OptimaLTStd"/>
              </a:rPr>
              <a:t>In Salesforce.com, each tab is an application</a:t>
            </a:r>
            <a:endParaRPr lang="en-US" dirty="0"/>
          </a:p>
        </p:txBody>
      </p:sp>
    </p:spTree>
    <p:extLst>
      <p:ext uri="{BB962C8B-B14F-4D97-AF65-F5344CB8AC3E}">
        <p14:creationId xmlns:p14="http://schemas.microsoft.com/office/powerpoint/2010/main" val="27029657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8841" y="0"/>
            <a:ext cx="4247513" cy="461665"/>
          </a:xfrm>
          <a:prstGeom prst="rect">
            <a:avLst/>
          </a:prstGeom>
        </p:spPr>
        <p:txBody>
          <a:bodyPr wrap="square">
            <a:spAutoFit/>
          </a:bodyPr>
          <a:lstStyle/>
          <a:p>
            <a:pPr algn="ctr"/>
            <a:r>
              <a:rPr lang="en-US" sz="2400" b="1" dirty="0" smtClean="0"/>
              <a:t>Exploring </a:t>
            </a:r>
            <a:r>
              <a:rPr lang="en-US" sz="2400" b="1" dirty="0" err="1" smtClean="0"/>
              <a:t>Paas</a:t>
            </a:r>
            <a:r>
              <a:rPr lang="en-US" sz="2400" b="1" dirty="0" smtClean="0"/>
              <a:t> </a:t>
            </a:r>
            <a:endParaRPr lang="en-US" sz="2400" b="1" dirty="0"/>
          </a:p>
        </p:txBody>
      </p:sp>
      <p:sp>
        <p:nvSpPr>
          <p:cNvPr id="3" name="Rectangle 2"/>
          <p:cNvSpPr/>
          <p:nvPr/>
        </p:nvSpPr>
        <p:spPr>
          <a:xfrm>
            <a:off x="810127" y="461665"/>
            <a:ext cx="11381873" cy="1785104"/>
          </a:xfrm>
          <a:prstGeom prst="rect">
            <a:avLst/>
          </a:prstGeom>
        </p:spPr>
        <p:txBody>
          <a:bodyPr wrap="square">
            <a:spAutoFit/>
          </a:bodyPr>
          <a:lstStyle/>
          <a:p>
            <a:r>
              <a:rPr lang="en-US" sz="2000" b="1" dirty="0">
                <a:solidFill>
                  <a:srgbClr val="000000"/>
                </a:solidFill>
                <a:latin typeface="OptimaLTStd-Black"/>
              </a:rPr>
              <a:t>Salesforce.com versus Force.com: SaaS versus PaaS</a:t>
            </a:r>
          </a:p>
          <a:p>
            <a:pPr marL="342900" indent="-342900" algn="just">
              <a:lnSpc>
                <a:spcPct val="150000"/>
              </a:lnSpc>
              <a:buFont typeface="Arial" panose="020B0604020202020204" pitchFamily="34" charset="0"/>
              <a:buChar char="•"/>
            </a:pPr>
            <a:r>
              <a:rPr lang="en-US" sz="2000" dirty="0" smtClean="0">
                <a:solidFill>
                  <a:srgbClr val="000000"/>
                </a:solidFill>
                <a:latin typeface="BerkeleyStd-Book"/>
              </a:rPr>
              <a:t>Shown </a:t>
            </a:r>
            <a:r>
              <a:rPr lang="en-US" sz="2000" dirty="0">
                <a:solidFill>
                  <a:srgbClr val="000000"/>
                </a:solidFill>
                <a:latin typeface="BerkeleyStd-Book"/>
              </a:rPr>
              <a:t>in Figure 7.1 is a Salesforce.com portal with the multi-tabbed interface exposing the </a:t>
            </a:r>
            <a:r>
              <a:rPr lang="en-US" sz="2000" dirty="0" smtClean="0">
                <a:solidFill>
                  <a:srgbClr val="000000"/>
                </a:solidFill>
                <a:latin typeface="BerkeleyStd-Book"/>
              </a:rPr>
              <a:t>different applications.</a:t>
            </a:r>
          </a:p>
          <a:p>
            <a:pPr marL="342900" indent="-342900" algn="just">
              <a:lnSpc>
                <a:spcPct val="150000"/>
              </a:lnSpc>
              <a:buFont typeface="Arial" panose="020B0604020202020204" pitchFamily="34" charset="0"/>
              <a:buChar char="•"/>
            </a:pPr>
            <a:r>
              <a:rPr lang="en-US" sz="2000" dirty="0" smtClean="0">
                <a:solidFill>
                  <a:srgbClr val="000000"/>
                </a:solidFill>
                <a:latin typeface="BerkeleyStd-Book"/>
              </a:rPr>
              <a:t>I</a:t>
            </a:r>
            <a:r>
              <a:rPr lang="en-US" sz="2000" dirty="0" smtClean="0">
                <a:solidFill>
                  <a:srgbClr val="000000"/>
                </a:solidFill>
                <a:latin typeface="OptimaLTStd"/>
              </a:rPr>
              <a:t>n </a:t>
            </a:r>
            <a:r>
              <a:rPr lang="en-US" sz="2000" dirty="0">
                <a:solidFill>
                  <a:srgbClr val="000000"/>
                </a:solidFill>
                <a:latin typeface="OptimaLTStd"/>
              </a:rPr>
              <a:t>Salesforce.com, </a:t>
            </a:r>
            <a:r>
              <a:rPr lang="en-US" sz="2000" b="1" dirty="0">
                <a:solidFill>
                  <a:srgbClr val="000000"/>
                </a:solidFill>
                <a:latin typeface="OptimaLTStd"/>
              </a:rPr>
              <a:t>each tab is an application</a:t>
            </a:r>
            <a:endParaRPr lang="en-US" sz="2000" b="1" dirty="0"/>
          </a:p>
        </p:txBody>
      </p:sp>
      <p:pic>
        <p:nvPicPr>
          <p:cNvPr id="2" name="Picture 1"/>
          <p:cNvPicPr>
            <a:picLocks noChangeAspect="1"/>
          </p:cNvPicPr>
          <p:nvPr/>
        </p:nvPicPr>
        <p:blipFill>
          <a:blip r:embed="rId3"/>
          <a:stretch>
            <a:fillRect/>
          </a:stretch>
        </p:blipFill>
        <p:spPr>
          <a:xfrm>
            <a:off x="3031959" y="2286000"/>
            <a:ext cx="7578095" cy="4262679"/>
          </a:xfrm>
          <a:prstGeom prst="rect">
            <a:avLst/>
          </a:prstGeom>
        </p:spPr>
      </p:pic>
    </p:spTree>
    <p:extLst>
      <p:ext uri="{BB962C8B-B14F-4D97-AF65-F5344CB8AC3E}">
        <p14:creationId xmlns:p14="http://schemas.microsoft.com/office/powerpoint/2010/main" val="2099157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characteristics </a:t>
            </a:r>
            <a:endParaRPr lang="en-US" sz="2400" b="1" dirty="0"/>
          </a:p>
        </p:txBody>
      </p:sp>
      <p:sp>
        <p:nvSpPr>
          <p:cNvPr id="2" name="Rectangle 1"/>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PaaS models span a broad ran#e of services, includin# these, amon# others)*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App'(cat("$ )e*e'"pme$t+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PaaS platform either provides the means to usepro#rams %ou create in a supported lan#ua#e or o&amp;ers a visual developmentenvironment that writes the code for %ou.*</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C"''a"rat("$+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are set up to allow multiple individuals towor on the same proects.*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Data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provided for accessin# and usin# data in a datastore.*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I$trume$tat("$, per"rma$ce, a$) tet($+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available formeasurin# %our applications and optimi"in# their performance.*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'ata can be stored in either the PaaS vendor-s service or accessedfrom a thirdpart% stora#e service.*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Tra$act("$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provide services such astransaction mana#ers or broera#e service for maintainin# transaction inte#rit%.</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Source Sans Pro"/>
              </a:rPr>
              <a:t>  </a:t>
            </a:r>
            <a:r>
              <a:rPr kumimoji="0" lang="en-US" altLang="en-US" sz="40600" b="0" i="0" u="none" strike="noStrike" cap="none" normalizeH="0" baseline="0" smtClean="0">
                <a:ln>
                  <a:noFill/>
                </a:ln>
                <a:solidFill>
                  <a:srgbClr val="000000"/>
                </a:solidFill>
                <a:effectLst/>
                <a:latin typeface="Source Sans Pro"/>
              </a:rPr>
              <a:t> </a:t>
            </a:r>
            <a:r>
              <a:rPr kumimoji="0" lang="en-US" altLang="en-US" sz="1200" b="0" i="0" u="none" strike="noStrike" cap="none" normalizeH="0" baseline="0" smtClean="0">
                <a:ln>
                  <a:noFill/>
                </a:ln>
                <a:solidFill>
                  <a:srgbClr val="000000"/>
                </a:solidFill>
                <a:effectLst/>
                <a:latin typeface="Source Sans Pro"/>
              </a:rPr>
              <a:t>                                                                                                                                                                                                       </a:t>
            </a:r>
          </a:p>
        </p:txBody>
      </p:sp>
      <p:pic>
        <p:nvPicPr>
          <p:cNvPr id="1026" name="Picture 2" descr="https://html.scribdassets.com/7oa3r9i8jk5s4gjb/images/3-f1ab2aaa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3760450"/>
            <a:ext cx="8610600" cy="6457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3611" y="957191"/>
            <a:ext cx="11201400" cy="5262979"/>
          </a:xfrm>
          <a:prstGeom prst="rect">
            <a:avLst/>
          </a:prstGeom>
        </p:spPr>
        <p:txBody>
          <a:bodyPr wrap="square">
            <a:spAutoFit/>
          </a:bodyPr>
          <a:lstStyle/>
          <a:p>
            <a:pPr algn="just"/>
            <a:r>
              <a:rPr lang="en-US" sz="2400" b="1" dirty="0"/>
              <a:t>Salesforce.com portal </a:t>
            </a:r>
            <a:r>
              <a:rPr lang="en-US" b="1" dirty="0"/>
              <a:t>:</a:t>
            </a:r>
            <a:endParaRPr lang="en-US" b="1" dirty="0" smtClean="0"/>
          </a:p>
          <a:p>
            <a:pPr algn="just"/>
            <a:r>
              <a:rPr lang="en-US" sz="2400" dirty="0"/>
              <a:t>Some of the applications included in the site are:</a:t>
            </a:r>
          </a:p>
          <a:p>
            <a:pPr marL="342900" indent="-342900" algn="just">
              <a:buFont typeface="Arial" panose="020B0604020202020204" pitchFamily="34" charset="0"/>
              <a:buChar char="•"/>
            </a:pPr>
            <a:r>
              <a:rPr lang="en-US" sz="2400" dirty="0" smtClean="0"/>
              <a:t>Accounts </a:t>
            </a:r>
            <a:r>
              <a:rPr lang="en-US" sz="2400" dirty="0"/>
              <a:t>and Contact</a:t>
            </a:r>
          </a:p>
          <a:p>
            <a:pPr marL="342900" indent="-342900" algn="just">
              <a:buFont typeface="Arial" panose="020B0604020202020204" pitchFamily="34" charset="0"/>
              <a:buChar char="•"/>
            </a:pPr>
            <a:r>
              <a:rPr lang="en-US" sz="2400" dirty="0" smtClean="0"/>
              <a:t>Analytics </a:t>
            </a:r>
            <a:r>
              <a:rPr lang="en-US" sz="2400" dirty="0"/>
              <a:t>and Forecasting</a:t>
            </a:r>
          </a:p>
          <a:p>
            <a:pPr marL="342900" indent="-342900" algn="just">
              <a:buFont typeface="Arial" panose="020B0604020202020204" pitchFamily="34" charset="0"/>
              <a:buChar char="•"/>
            </a:pPr>
            <a:r>
              <a:rPr lang="en-US" sz="2400" dirty="0" smtClean="0"/>
              <a:t>Approvals </a:t>
            </a:r>
            <a:r>
              <a:rPr lang="en-US" sz="2400" dirty="0"/>
              <a:t>and Workflow</a:t>
            </a:r>
          </a:p>
          <a:p>
            <a:pPr marL="342900" indent="-342900" algn="just">
              <a:buFont typeface="Arial" panose="020B0604020202020204" pitchFamily="34" charset="0"/>
              <a:buChar char="•"/>
            </a:pPr>
            <a:r>
              <a:rPr lang="en-US" sz="2400" dirty="0" smtClean="0"/>
              <a:t>Chatter </a:t>
            </a:r>
            <a:r>
              <a:rPr lang="en-US" sz="2400" dirty="0"/>
              <a:t>(Instant Messaging/Collaboration)</a:t>
            </a:r>
          </a:p>
          <a:p>
            <a:pPr marL="342900" indent="-342900" algn="just">
              <a:buFont typeface="Arial" panose="020B0604020202020204" pitchFamily="34" charset="0"/>
              <a:buChar char="•"/>
            </a:pPr>
            <a:r>
              <a:rPr lang="en-US" sz="2400" dirty="0" smtClean="0"/>
              <a:t>Content Library</a:t>
            </a:r>
          </a:p>
          <a:p>
            <a:pPr marL="342900" indent="-342900" algn="just">
              <a:buFont typeface="Arial" panose="020B0604020202020204" pitchFamily="34" charset="0"/>
              <a:buChar char="•"/>
            </a:pPr>
            <a:r>
              <a:rPr lang="en-US" sz="2400" dirty="0" smtClean="0"/>
              <a:t>E-mail </a:t>
            </a:r>
            <a:r>
              <a:rPr lang="en-US" sz="2400" dirty="0"/>
              <a:t>and Productivity</a:t>
            </a:r>
          </a:p>
          <a:p>
            <a:pPr marL="342900" indent="-342900" algn="just">
              <a:buFont typeface="Arial" panose="020B0604020202020204" pitchFamily="34" charset="0"/>
              <a:buChar char="•"/>
            </a:pPr>
            <a:r>
              <a:rPr lang="en-US" sz="2400" dirty="0" smtClean="0"/>
              <a:t>Jigsaw </a:t>
            </a:r>
            <a:r>
              <a:rPr lang="en-US" sz="2400" dirty="0"/>
              <a:t>Business Data</a:t>
            </a:r>
          </a:p>
          <a:p>
            <a:pPr marL="342900" indent="-342900" algn="just">
              <a:buFont typeface="Arial" panose="020B0604020202020204" pitchFamily="34" charset="0"/>
              <a:buChar char="•"/>
            </a:pPr>
            <a:r>
              <a:rPr lang="en-US" sz="2400" dirty="0" smtClean="0"/>
              <a:t>Marketing </a:t>
            </a:r>
            <a:r>
              <a:rPr lang="en-US" sz="2400" dirty="0"/>
              <a:t>and Leads</a:t>
            </a:r>
          </a:p>
          <a:p>
            <a:pPr marL="342900" indent="-342900" algn="just">
              <a:buFont typeface="Arial" panose="020B0604020202020204" pitchFamily="34" charset="0"/>
              <a:buChar char="•"/>
            </a:pPr>
            <a:r>
              <a:rPr lang="en-US" sz="2400" dirty="0" smtClean="0"/>
              <a:t>Opportunities </a:t>
            </a:r>
            <a:r>
              <a:rPr lang="en-US" sz="2400" dirty="0"/>
              <a:t>and Quotes</a:t>
            </a:r>
          </a:p>
          <a:p>
            <a:pPr marL="342900" indent="-342900" algn="just">
              <a:buFont typeface="Arial" panose="020B0604020202020204" pitchFamily="34" charset="0"/>
              <a:buChar char="•"/>
            </a:pPr>
            <a:r>
              <a:rPr lang="en-US" sz="2400" dirty="0" smtClean="0"/>
              <a:t>Partner </a:t>
            </a:r>
            <a:r>
              <a:rPr lang="en-US" sz="2400" dirty="0"/>
              <a:t>Relationship</a:t>
            </a:r>
          </a:p>
          <a:p>
            <a:pPr marL="342900" indent="-342900" algn="just">
              <a:buFont typeface="Arial" panose="020B0604020202020204" pitchFamily="34" charset="0"/>
              <a:buChar char="•"/>
            </a:pPr>
            <a:r>
              <a:rPr lang="en-US" sz="2400" dirty="0" smtClean="0"/>
              <a:t>Sales</a:t>
            </a:r>
            <a:endParaRPr lang="en-US" sz="2400" dirty="0"/>
          </a:p>
          <a:p>
            <a:pPr marL="342900" indent="-342900" algn="just">
              <a:buFont typeface="Arial" panose="020B0604020202020204" pitchFamily="34" charset="0"/>
              <a:buChar char="•"/>
            </a:pPr>
            <a:r>
              <a:rPr lang="en-US" sz="2400" dirty="0" smtClean="0"/>
              <a:t>Service </a:t>
            </a:r>
            <a:r>
              <a:rPr lang="en-US" sz="2400" dirty="0"/>
              <a:t>and Support</a:t>
            </a:r>
          </a:p>
        </p:txBody>
      </p:sp>
    </p:spTree>
    <p:extLst>
      <p:ext uri="{BB962C8B-B14F-4D97-AF65-F5344CB8AC3E}">
        <p14:creationId xmlns:p14="http://schemas.microsoft.com/office/powerpoint/2010/main" val="25214915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a:t>
            </a:r>
            <a:r>
              <a:rPr lang="en-US" sz="2400" b="1" dirty="0" err="1" smtClean="0"/>
              <a:t>Paas</a:t>
            </a:r>
            <a:r>
              <a:rPr lang="en-US" sz="2400" b="1" dirty="0" smtClean="0"/>
              <a:t> </a:t>
            </a:r>
            <a:endParaRPr lang="en-US" sz="2400" b="1" dirty="0"/>
          </a:p>
        </p:txBody>
      </p:sp>
      <p:sp>
        <p:nvSpPr>
          <p:cNvPr id="3" name="Rectangle 2"/>
          <p:cNvSpPr/>
          <p:nvPr/>
        </p:nvSpPr>
        <p:spPr>
          <a:xfrm>
            <a:off x="810127" y="800561"/>
            <a:ext cx="11381873" cy="470898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en-US" sz="2000" dirty="0" smtClean="0">
              <a:solidFill>
                <a:srgbClr val="000000"/>
              </a:solidFill>
              <a:latin typeface="BerkeleyStd-Book"/>
            </a:endParaRPr>
          </a:p>
          <a:p>
            <a:pPr marL="342900" indent="-342900" algn="just">
              <a:lnSpc>
                <a:spcPct val="150000"/>
              </a:lnSpc>
              <a:buFont typeface="Arial" panose="020B0604020202020204" pitchFamily="34" charset="0"/>
              <a:buChar char="•"/>
            </a:pPr>
            <a:r>
              <a:rPr lang="en-US" sz="2000" dirty="0" smtClean="0">
                <a:solidFill>
                  <a:srgbClr val="000000"/>
                </a:solidFill>
                <a:latin typeface="BerkeleyStd-Book"/>
              </a:rPr>
              <a:t>Figure </a:t>
            </a:r>
            <a:r>
              <a:rPr lang="en-US" sz="2000" dirty="0">
                <a:solidFill>
                  <a:srgbClr val="000000"/>
                </a:solidFill>
                <a:latin typeface="BerkeleyStd-Book"/>
              </a:rPr>
              <a:t>7.2 shows the Force.com platform page at Salesforce.com.</a:t>
            </a:r>
          </a:p>
          <a:p>
            <a:pPr marL="342900" indent="-342900" algn="just">
              <a:lnSpc>
                <a:spcPct val="150000"/>
              </a:lnSpc>
              <a:buFont typeface="Arial" panose="020B0604020202020204" pitchFamily="34" charset="0"/>
              <a:buChar char="•"/>
            </a:pPr>
            <a:r>
              <a:rPr lang="en-US" sz="2000" dirty="0">
                <a:solidFill>
                  <a:srgbClr val="000000"/>
                </a:solidFill>
                <a:latin typeface="BerkeleyStd-Book"/>
              </a:rPr>
              <a:t>Force.com uses a </a:t>
            </a:r>
            <a:r>
              <a:rPr lang="en-US" sz="2000" b="1" dirty="0">
                <a:solidFill>
                  <a:srgbClr val="000000"/>
                </a:solidFill>
                <a:latin typeface="BerkeleyStd-Book"/>
              </a:rPr>
              <a:t>Java-based programming language called </a:t>
            </a:r>
            <a:r>
              <a:rPr lang="en-US" sz="2000" b="1" u="sng" dirty="0">
                <a:solidFill>
                  <a:srgbClr val="000000"/>
                </a:solidFill>
                <a:latin typeface="BerkeleyStd-Book"/>
              </a:rPr>
              <a:t>Apex</a:t>
            </a:r>
            <a:r>
              <a:rPr lang="en-US" sz="2000" b="1" dirty="0">
                <a:solidFill>
                  <a:srgbClr val="000000"/>
                </a:solidFill>
                <a:latin typeface="BerkeleyStd-Book"/>
              </a:rPr>
              <a:t> for its application building</a:t>
            </a:r>
            <a:r>
              <a:rPr lang="en-US" sz="2000" dirty="0">
                <a:solidFill>
                  <a:srgbClr val="000000"/>
                </a:solidFill>
                <a:latin typeface="BerkeleyStd-Book"/>
              </a:rPr>
              <a:t>, and </a:t>
            </a:r>
            <a:r>
              <a:rPr lang="en-US" sz="2000" dirty="0" smtClean="0">
                <a:solidFill>
                  <a:srgbClr val="000000"/>
                </a:solidFill>
                <a:latin typeface="BerkeleyStd-Book"/>
              </a:rPr>
              <a:t>it has </a:t>
            </a:r>
            <a:r>
              <a:rPr lang="en-US" sz="2000" dirty="0">
                <a:solidFill>
                  <a:srgbClr val="000000"/>
                </a:solidFill>
                <a:latin typeface="BerkeleyStd-Book"/>
              </a:rPr>
              <a:t>an </a:t>
            </a:r>
            <a:r>
              <a:rPr lang="en-US" sz="2000" b="1" dirty="0">
                <a:solidFill>
                  <a:srgbClr val="000000"/>
                </a:solidFill>
                <a:latin typeface="BerkeleyStd-Book"/>
              </a:rPr>
              <a:t>interface builder called </a:t>
            </a:r>
            <a:r>
              <a:rPr lang="en-US" sz="2000" b="1" u="sng" dirty="0">
                <a:solidFill>
                  <a:srgbClr val="000000"/>
                </a:solidFill>
                <a:latin typeface="BerkeleyStd-Book"/>
              </a:rPr>
              <a:t>Visualforce </a:t>
            </a:r>
            <a:r>
              <a:rPr lang="en-US" sz="2000" dirty="0">
                <a:solidFill>
                  <a:srgbClr val="000000"/>
                </a:solidFill>
                <a:latin typeface="BerkeleyStd-Book"/>
              </a:rPr>
              <a:t>that allows a developer to create </a:t>
            </a:r>
            <a:r>
              <a:rPr lang="en-US" sz="2000" u="sng" dirty="0" smtClean="0">
                <a:solidFill>
                  <a:srgbClr val="000000"/>
                </a:solidFill>
                <a:latin typeface="BerkeleyStd-Book"/>
              </a:rPr>
              <a:t>interfaces(reusable UIs</a:t>
            </a:r>
            <a:r>
              <a:rPr lang="en-US" sz="2000" dirty="0" smtClean="0">
                <a:solidFill>
                  <a:srgbClr val="000000"/>
                </a:solidFill>
                <a:latin typeface="BerkeleyStd-Book"/>
              </a:rPr>
              <a:t>) </a:t>
            </a:r>
            <a:r>
              <a:rPr lang="en-US" sz="2000" dirty="0">
                <a:solidFill>
                  <a:srgbClr val="000000"/>
                </a:solidFill>
                <a:latin typeface="BerkeleyStd-Book"/>
              </a:rPr>
              <a:t>using HTML</a:t>
            </a:r>
            <a:r>
              <a:rPr lang="en-US" sz="2000" dirty="0" smtClean="0">
                <a:solidFill>
                  <a:srgbClr val="000000"/>
                </a:solidFill>
                <a:latin typeface="BerkeleyStd-Book"/>
              </a:rPr>
              <a:t>, Flex</a:t>
            </a:r>
            <a:r>
              <a:rPr lang="en-US" sz="2000" dirty="0">
                <a:solidFill>
                  <a:srgbClr val="000000"/>
                </a:solidFill>
                <a:latin typeface="BerkeleyStd-Book"/>
              </a:rPr>
              <a:t>, and AJAX. </a:t>
            </a:r>
            <a:endParaRPr lang="en-US" sz="2000" dirty="0" smtClean="0">
              <a:solidFill>
                <a:srgbClr val="000000"/>
              </a:solidFill>
              <a:latin typeface="BerkeleyStd-Book"/>
            </a:endParaRPr>
          </a:p>
          <a:p>
            <a:pPr marL="342900" indent="-342900" algn="just">
              <a:lnSpc>
                <a:spcPct val="150000"/>
              </a:lnSpc>
              <a:buFont typeface="Arial" panose="020B0604020202020204" pitchFamily="34" charset="0"/>
              <a:buChar char="•"/>
            </a:pPr>
            <a:r>
              <a:rPr lang="en-US" sz="2000" b="1" dirty="0" smtClean="0">
                <a:solidFill>
                  <a:srgbClr val="000000"/>
                </a:solidFill>
                <a:latin typeface="BerkeleyStd-Book"/>
              </a:rPr>
              <a:t>Using the Force.com </a:t>
            </a:r>
            <a:r>
              <a:rPr lang="en-US" sz="2000" dirty="0">
                <a:solidFill>
                  <a:srgbClr val="000000"/>
                </a:solidFill>
                <a:latin typeface="BerkeleyStd-Book"/>
              </a:rPr>
              <a:t>platform, </a:t>
            </a:r>
            <a:r>
              <a:rPr lang="en-US" sz="2000" b="1" dirty="0">
                <a:solidFill>
                  <a:srgbClr val="000000"/>
                </a:solidFill>
                <a:latin typeface="BerkeleyStd-Book"/>
              </a:rPr>
              <a:t>more than 1,000 applications have been created and are offered for sale </a:t>
            </a:r>
            <a:r>
              <a:rPr lang="en-US" sz="2000" b="1" dirty="0" smtClean="0">
                <a:solidFill>
                  <a:srgbClr val="000000"/>
                </a:solidFill>
                <a:latin typeface="BerkeleyStd-Book"/>
              </a:rPr>
              <a:t>on </a:t>
            </a:r>
            <a:r>
              <a:rPr lang="en-US" sz="2000" b="1" dirty="0" err="1" smtClean="0">
                <a:solidFill>
                  <a:srgbClr val="000000"/>
                </a:solidFill>
                <a:latin typeface="BerkeleyStd-Book"/>
              </a:rPr>
              <a:t>Salesforce.com’s</a:t>
            </a:r>
            <a:r>
              <a:rPr lang="en-US" sz="2000" b="1" dirty="0" smtClean="0">
                <a:solidFill>
                  <a:srgbClr val="000000"/>
                </a:solidFill>
                <a:latin typeface="BerkeleyStd-Book"/>
              </a:rPr>
              <a:t> </a:t>
            </a:r>
            <a:r>
              <a:rPr lang="en-US" sz="2000" b="1" dirty="0">
                <a:solidFill>
                  <a:srgbClr val="000000"/>
                </a:solidFill>
                <a:latin typeface="BerkeleyStd-Book"/>
              </a:rPr>
              <a:t>AppExchange</a:t>
            </a:r>
            <a:r>
              <a:rPr lang="en-US" sz="2000" dirty="0">
                <a:solidFill>
                  <a:srgbClr val="000000"/>
                </a:solidFill>
                <a:latin typeface="BerkeleyStd-Book"/>
              </a:rPr>
              <a:t>, which has greatly enhanced its PaaS offerings. </a:t>
            </a:r>
            <a:endParaRPr lang="en-US" sz="2000" dirty="0" smtClean="0">
              <a:solidFill>
                <a:srgbClr val="000000"/>
              </a:solidFill>
              <a:latin typeface="BerkeleyStd-Book"/>
            </a:endParaRPr>
          </a:p>
          <a:p>
            <a:pPr marL="342900" indent="-342900" algn="just">
              <a:lnSpc>
                <a:spcPct val="150000"/>
              </a:lnSpc>
              <a:buFont typeface="Arial" panose="020B0604020202020204" pitchFamily="34" charset="0"/>
              <a:buChar char="•"/>
            </a:pPr>
            <a:r>
              <a:rPr lang="en-US" sz="2000" dirty="0" smtClean="0">
                <a:solidFill>
                  <a:srgbClr val="000000"/>
                </a:solidFill>
                <a:latin typeface="BerkeleyStd-Book"/>
              </a:rPr>
              <a:t>These applications can </a:t>
            </a:r>
            <a:r>
              <a:rPr lang="en-US" sz="2000" dirty="0">
                <a:solidFill>
                  <a:srgbClr val="000000"/>
                </a:solidFill>
                <a:latin typeface="BerkeleyStd-Book"/>
              </a:rPr>
              <a:t>show up as </a:t>
            </a:r>
            <a:r>
              <a:rPr lang="en-US" sz="2000" b="1" dirty="0">
                <a:solidFill>
                  <a:srgbClr val="000000"/>
                </a:solidFill>
                <a:latin typeface="BerkeleyStd-Book"/>
              </a:rPr>
              <a:t>customizable tabs for different functions in customer applications</a:t>
            </a:r>
            <a:r>
              <a:rPr lang="en-US" sz="2000" dirty="0">
                <a:solidFill>
                  <a:srgbClr val="000000"/>
                </a:solidFill>
                <a:latin typeface="BerkeleyStd-Book"/>
              </a:rPr>
              <a:t> or as a set </a:t>
            </a:r>
            <a:r>
              <a:rPr lang="en-US" sz="2000" dirty="0" smtClean="0">
                <a:solidFill>
                  <a:srgbClr val="000000"/>
                </a:solidFill>
                <a:latin typeface="BerkeleyStd-Book"/>
              </a:rPr>
              <a:t>of S-controls </a:t>
            </a:r>
            <a:r>
              <a:rPr lang="en-US" sz="2000" dirty="0">
                <a:solidFill>
                  <a:srgbClr val="000000"/>
                </a:solidFill>
                <a:latin typeface="BerkeleyStd-Book"/>
              </a:rPr>
              <a:t>that are JavaScript widgets.</a:t>
            </a:r>
            <a:endParaRPr lang="en-US" sz="2000" dirty="0"/>
          </a:p>
        </p:txBody>
      </p:sp>
    </p:spTree>
    <p:extLst>
      <p:ext uri="{BB962C8B-B14F-4D97-AF65-F5344CB8AC3E}">
        <p14:creationId xmlns:p14="http://schemas.microsoft.com/office/powerpoint/2010/main" val="19682027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a:t>
            </a:r>
            <a:r>
              <a:rPr lang="en-US" sz="2400" b="1" dirty="0" err="1" smtClean="0"/>
              <a:t>Paas</a:t>
            </a:r>
            <a:r>
              <a:rPr lang="en-US" sz="2400" b="1" dirty="0" smtClean="0"/>
              <a:t> </a:t>
            </a:r>
            <a:endParaRPr lang="en-US" sz="2400" b="1" dirty="0"/>
          </a:p>
        </p:txBody>
      </p:sp>
      <p:sp>
        <p:nvSpPr>
          <p:cNvPr id="3" name="Rectangle 2"/>
          <p:cNvSpPr/>
          <p:nvPr/>
        </p:nvSpPr>
        <p:spPr>
          <a:xfrm>
            <a:off x="810127" y="800561"/>
            <a:ext cx="11381873" cy="49699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000000"/>
                </a:solidFill>
                <a:latin typeface="BerkeleyStd-Book"/>
              </a:rPr>
              <a:t>Figure 7.2 shows the Force.com platform page at Salesforce.com.</a:t>
            </a:r>
          </a:p>
        </p:txBody>
      </p:sp>
      <p:pic>
        <p:nvPicPr>
          <p:cNvPr id="5" name="Picture 4"/>
          <p:cNvPicPr>
            <a:picLocks noChangeAspect="1"/>
          </p:cNvPicPr>
          <p:nvPr/>
        </p:nvPicPr>
        <p:blipFill>
          <a:blip r:embed="rId3"/>
          <a:stretch>
            <a:fillRect/>
          </a:stretch>
        </p:blipFill>
        <p:spPr>
          <a:xfrm>
            <a:off x="3549316" y="1526987"/>
            <a:ext cx="6716148" cy="5016012"/>
          </a:xfrm>
          <a:prstGeom prst="rect">
            <a:avLst/>
          </a:prstGeom>
        </p:spPr>
      </p:pic>
    </p:spTree>
    <p:extLst>
      <p:ext uri="{BB962C8B-B14F-4D97-AF65-F5344CB8AC3E}">
        <p14:creationId xmlns:p14="http://schemas.microsoft.com/office/powerpoint/2010/main" val="22123340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PaaS </a:t>
            </a:r>
            <a:endParaRPr lang="en-US" sz="2400" b="1" dirty="0"/>
          </a:p>
        </p:txBody>
      </p:sp>
      <p:sp>
        <p:nvSpPr>
          <p:cNvPr id="3" name="Rectangle 2"/>
          <p:cNvSpPr/>
          <p:nvPr/>
        </p:nvSpPr>
        <p:spPr>
          <a:xfrm>
            <a:off x="810127" y="800561"/>
            <a:ext cx="11381873" cy="4093428"/>
          </a:xfrm>
          <a:prstGeom prst="rect">
            <a:avLst/>
          </a:prstGeom>
        </p:spPr>
        <p:txBody>
          <a:bodyPr wrap="square">
            <a:spAutoFit/>
          </a:bodyPr>
          <a:lstStyle/>
          <a:p>
            <a:r>
              <a:rPr lang="en-US" sz="2000" dirty="0" smtClean="0">
                <a:solidFill>
                  <a:srgbClr val="000000"/>
                </a:solidFill>
                <a:latin typeface="BerkeleyStd-Book"/>
              </a:rPr>
              <a:t> </a:t>
            </a:r>
            <a:r>
              <a:rPr lang="en-US" sz="2000" b="1" dirty="0">
                <a:latin typeface="OptimaLTStd-Black"/>
              </a:rPr>
              <a:t>Application development</a:t>
            </a:r>
          </a:p>
          <a:p>
            <a:pPr marL="342900" indent="-342900">
              <a:lnSpc>
                <a:spcPct val="150000"/>
              </a:lnSpc>
              <a:buFont typeface="Arial" panose="020B0604020202020204" pitchFamily="34" charset="0"/>
              <a:buChar char="•"/>
            </a:pPr>
            <a:r>
              <a:rPr lang="en-US" sz="2000" dirty="0" smtClean="0">
                <a:latin typeface="BerkeleyStd-Book"/>
              </a:rPr>
              <a:t>A PaaS provides the tools needed to </a:t>
            </a:r>
            <a:r>
              <a:rPr lang="en-US" sz="2000" b="1" dirty="0" smtClean="0">
                <a:latin typeface="BerkeleyStd-Book"/>
              </a:rPr>
              <a:t>construct different types of applications </a:t>
            </a:r>
            <a:r>
              <a:rPr lang="en-US" sz="2000" dirty="0" smtClean="0">
                <a:latin typeface="BerkeleyStd-Book"/>
              </a:rPr>
              <a:t>that can work together in the same environment. </a:t>
            </a:r>
          </a:p>
          <a:p>
            <a:pPr marL="342900" indent="-342900">
              <a:lnSpc>
                <a:spcPct val="150000"/>
              </a:lnSpc>
              <a:buFont typeface="Arial" panose="020B0604020202020204" pitchFamily="34" charset="0"/>
              <a:buChar char="•"/>
            </a:pPr>
            <a:r>
              <a:rPr lang="en-US" sz="2000" dirty="0" smtClean="0">
                <a:latin typeface="BerkeleyStd-Book"/>
              </a:rPr>
              <a:t>These are among the common application types:</a:t>
            </a:r>
          </a:p>
          <a:p>
            <a:pPr>
              <a:lnSpc>
                <a:spcPct val="150000"/>
              </a:lnSpc>
            </a:pPr>
            <a:r>
              <a:rPr lang="en-US" sz="800" dirty="0" smtClean="0">
                <a:latin typeface="WingdingsSTD"/>
              </a:rPr>
              <a:t>l </a:t>
            </a:r>
            <a:r>
              <a:rPr lang="en-US" sz="2000" i="1" dirty="0" smtClean="0">
                <a:latin typeface="BerkeleyStd-Book"/>
              </a:rPr>
              <a:t>Composite business applications</a:t>
            </a:r>
          </a:p>
          <a:p>
            <a:pPr>
              <a:lnSpc>
                <a:spcPct val="150000"/>
              </a:lnSpc>
            </a:pPr>
            <a:r>
              <a:rPr lang="en-US" sz="800" i="1" dirty="0" smtClean="0">
                <a:latin typeface="WingdingsSTD"/>
              </a:rPr>
              <a:t>l </a:t>
            </a:r>
            <a:r>
              <a:rPr lang="en-US" sz="2000" i="1" dirty="0" smtClean="0">
                <a:latin typeface="BerkeleyStd-Book"/>
              </a:rPr>
              <a:t>Data portals</a:t>
            </a:r>
          </a:p>
          <a:p>
            <a:pPr>
              <a:lnSpc>
                <a:spcPct val="150000"/>
              </a:lnSpc>
            </a:pPr>
            <a:r>
              <a:rPr lang="en-US" sz="800" i="1" dirty="0" smtClean="0">
                <a:latin typeface="WingdingsSTD"/>
              </a:rPr>
              <a:t>l </a:t>
            </a:r>
            <a:r>
              <a:rPr lang="en-US" sz="2000" i="1" dirty="0" smtClean="0">
                <a:latin typeface="BerkeleyStd-Book"/>
              </a:rPr>
              <a:t>Mashups of multiple data sources</a:t>
            </a:r>
          </a:p>
          <a:p>
            <a:pPr>
              <a:lnSpc>
                <a:spcPct val="150000"/>
              </a:lnSpc>
            </a:pPr>
            <a:r>
              <a:rPr lang="en-US" sz="2000" dirty="0" smtClean="0">
                <a:latin typeface="BerkeleyStd-Book"/>
              </a:rPr>
              <a:t>A </a:t>
            </a:r>
            <a:r>
              <a:rPr lang="en-US" sz="2000" i="1" dirty="0" smtClean="0">
                <a:latin typeface="BerkeleyStd-BookItalic"/>
              </a:rPr>
              <a:t>mashup </a:t>
            </a:r>
            <a:r>
              <a:rPr lang="en-US" sz="2000" dirty="0" smtClean="0">
                <a:latin typeface="BerkeleyStd-Book"/>
              </a:rPr>
              <a:t>is a Web page that displays data from two or more data sources. The various landmarks</a:t>
            </a:r>
          </a:p>
          <a:p>
            <a:pPr>
              <a:lnSpc>
                <a:spcPct val="150000"/>
              </a:lnSpc>
            </a:pPr>
            <a:r>
              <a:rPr lang="en-US" sz="2000" dirty="0" smtClean="0">
                <a:latin typeface="BerkeleyStd-Book"/>
              </a:rPr>
              <a:t>and overlays you find in Google Earth, or annotated maps, are examples of mashups</a:t>
            </a:r>
            <a:r>
              <a:rPr lang="en-US" sz="2000" dirty="0" smtClean="0">
                <a:solidFill>
                  <a:srgbClr val="000000"/>
                </a:solidFill>
                <a:latin typeface="BerkeleyStd-Book"/>
              </a:rPr>
              <a:t>.</a:t>
            </a:r>
            <a:endParaRPr lang="en-US" sz="2000" dirty="0">
              <a:solidFill>
                <a:srgbClr val="000000"/>
              </a:solidFill>
              <a:latin typeface="BerkeleyStd-Book"/>
            </a:endParaRPr>
          </a:p>
        </p:txBody>
      </p:sp>
    </p:spTree>
    <p:extLst>
      <p:ext uri="{BB962C8B-B14F-4D97-AF65-F5344CB8AC3E}">
        <p14:creationId xmlns:p14="http://schemas.microsoft.com/office/powerpoint/2010/main" val="36456916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PaaS </a:t>
            </a:r>
            <a:endParaRPr lang="en-US" sz="2400" b="1" dirty="0"/>
          </a:p>
        </p:txBody>
      </p:sp>
      <p:sp>
        <p:nvSpPr>
          <p:cNvPr id="2" name="Rectangle 1"/>
          <p:cNvSpPr/>
          <p:nvPr/>
        </p:nvSpPr>
        <p:spPr>
          <a:xfrm>
            <a:off x="445168" y="889844"/>
            <a:ext cx="11442032" cy="563231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dirty="0" smtClean="0"/>
          </a:p>
          <a:p>
            <a:pPr marL="285750" indent="-285750" algn="just">
              <a:lnSpc>
                <a:spcPct val="150000"/>
              </a:lnSpc>
              <a:buFont typeface="Arial" panose="020B0604020202020204" pitchFamily="34" charset="0"/>
              <a:buChar char="•"/>
            </a:pPr>
            <a:r>
              <a:rPr lang="en-US" dirty="0" smtClean="0"/>
              <a:t>As </a:t>
            </a:r>
            <a:r>
              <a:rPr lang="en-US" dirty="0"/>
              <a:t>an </a:t>
            </a:r>
            <a:r>
              <a:rPr lang="en-US" dirty="0" smtClean="0"/>
              <a:t>application ages</a:t>
            </a:r>
            <a:r>
              <a:rPr lang="en-US" dirty="0"/>
              <a:t>, it must be </a:t>
            </a:r>
            <a:r>
              <a:rPr lang="en-US" b="1" dirty="0"/>
              <a:t>upgraded, migrated, grown, and eventually phased out or ported. </a:t>
            </a:r>
            <a:endParaRPr lang="en-US" b="1" dirty="0" smtClean="0"/>
          </a:p>
          <a:p>
            <a:pPr marL="285750" indent="-285750" algn="just">
              <a:lnSpc>
                <a:spcPct val="150000"/>
              </a:lnSpc>
              <a:buFont typeface="Arial" panose="020B0604020202020204" pitchFamily="34" charset="0"/>
              <a:buChar char="•"/>
            </a:pPr>
            <a:r>
              <a:rPr lang="en-US" b="1" dirty="0" smtClean="0"/>
              <a:t>Many </a:t>
            </a:r>
            <a:r>
              <a:rPr lang="en-US" b="1" dirty="0"/>
              <a:t>PaaS </a:t>
            </a:r>
            <a:r>
              <a:rPr lang="en-US" b="1" dirty="0" smtClean="0"/>
              <a:t>vendors </a:t>
            </a:r>
            <a:r>
              <a:rPr lang="en-US" dirty="0" smtClean="0"/>
              <a:t>offer </a:t>
            </a:r>
            <a:r>
              <a:rPr lang="en-US" dirty="0"/>
              <a:t>systems that </a:t>
            </a:r>
            <a:r>
              <a:rPr lang="en-US" b="1" dirty="0"/>
              <a:t>are integrated lifecycle development platforms</a:t>
            </a:r>
            <a:r>
              <a:rPr lang="en-US" dirty="0"/>
              <a:t>. </a:t>
            </a:r>
            <a:endParaRPr lang="en-US" dirty="0" smtClean="0"/>
          </a:p>
          <a:p>
            <a:pPr marL="285750" indent="-285750" algn="just">
              <a:lnSpc>
                <a:spcPct val="150000"/>
              </a:lnSpc>
              <a:buFont typeface="Arial" panose="020B0604020202020204" pitchFamily="34" charset="0"/>
              <a:buChar char="•"/>
            </a:pPr>
            <a:r>
              <a:rPr lang="en-US" dirty="0" smtClean="0"/>
              <a:t>That </a:t>
            </a:r>
            <a:r>
              <a:rPr lang="en-US" dirty="0"/>
              <a:t>is, the vendor </a:t>
            </a:r>
            <a:r>
              <a:rPr lang="en-US" dirty="0" smtClean="0"/>
              <a:t>provides a </a:t>
            </a:r>
            <a:r>
              <a:rPr lang="en-US" dirty="0"/>
              <a:t>full software development stack for the programmer to use, and it isn’t expected that the </a:t>
            </a:r>
            <a:r>
              <a:rPr lang="en-US" dirty="0" smtClean="0"/>
              <a:t>developer will </a:t>
            </a:r>
            <a:r>
              <a:rPr lang="en-US" dirty="0"/>
              <a:t>need to go outside of the service to create his application.</a:t>
            </a:r>
          </a:p>
          <a:p>
            <a:pPr algn="just">
              <a:lnSpc>
                <a:spcPct val="150000"/>
              </a:lnSpc>
            </a:pPr>
            <a:r>
              <a:rPr lang="en-US" b="1" dirty="0"/>
              <a:t>An integrated lifecycle platform includes the following</a:t>
            </a:r>
            <a:r>
              <a:rPr lang="en-US" dirty="0"/>
              <a:t>:</a:t>
            </a:r>
          </a:p>
          <a:p>
            <a:pPr marL="342900" indent="-342900" algn="just">
              <a:lnSpc>
                <a:spcPct val="150000"/>
              </a:lnSpc>
              <a:buFont typeface="+mj-lt"/>
              <a:buAutoNum type="arabicPeriod"/>
            </a:pPr>
            <a:r>
              <a:rPr lang="en-US" dirty="0" smtClean="0"/>
              <a:t>The </a:t>
            </a:r>
            <a:r>
              <a:rPr lang="en-US" dirty="0"/>
              <a:t>virtual machine and operating system (often offered by an IaaS)</a:t>
            </a:r>
          </a:p>
          <a:p>
            <a:pPr marL="342900" indent="-342900" algn="just">
              <a:lnSpc>
                <a:spcPct val="150000"/>
              </a:lnSpc>
              <a:buFont typeface="+mj-lt"/>
              <a:buAutoNum type="arabicPeriod"/>
            </a:pPr>
            <a:r>
              <a:rPr lang="en-US" dirty="0" smtClean="0"/>
              <a:t>Data </a:t>
            </a:r>
            <a:r>
              <a:rPr lang="en-US" dirty="0"/>
              <a:t>design and storage</a:t>
            </a:r>
          </a:p>
          <a:p>
            <a:pPr marL="342900" indent="-342900" algn="just">
              <a:lnSpc>
                <a:spcPct val="150000"/>
              </a:lnSpc>
              <a:buFont typeface="+mj-lt"/>
              <a:buAutoNum type="arabicPeriod"/>
            </a:pPr>
            <a:r>
              <a:rPr lang="en-US" dirty="0" smtClean="0"/>
              <a:t>A </a:t>
            </a:r>
            <a:r>
              <a:rPr lang="en-US" dirty="0"/>
              <a:t>development environment with defined Application Programming Interfaces</a:t>
            </a:r>
          </a:p>
          <a:p>
            <a:pPr marL="342900" indent="-342900" algn="just">
              <a:lnSpc>
                <a:spcPct val="150000"/>
              </a:lnSpc>
              <a:buFont typeface="+mj-lt"/>
              <a:buAutoNum type="arabicPeriod"/>
            </a:pPr>
            <a:r>
              <a:rPr lang="en-US" dirty="0" smtClean="0"/>
              <a:t>Middleware</a:t>
            </a:r>
            <a:endParaRPr lang="en-US" dirty="0"/>
          </a:p>
          <a:p>
            <a:pPr marL="342900" indent="-342900" algn="just">
              <a:lnSpc>
                <a:spcPct val="150000"/>
              </a:lnSpc>
              <a:buFont typeface="+mj-lt"/>
              <a:buAutoNum type="arabicPeriod"/>
            </a:pPr>
            <a:r>
              <a:rPr lang="en-US" dirty="0" smtClean="0"/>
              <a:t>Testing </a:t>
            </a:r>
            <a:r>
              <a:rPr lang="en-US" dirty="0"/>
              <a:t>and optimization tools</a:t>
            </a:r>
          </a:p>
          <a:p>
            <a:pPr marL="342900" indent="-342900" algn="just">
              <a:lnSpc>
                <a:spcPct val="150000"/>
              </a:lnSpc>
              <a:buFont typeface="+mj-lt"/>
              <a:buAutoNum type="arabicPeriod"/>
            </a:pPr>
            <a:r>
              <a:rPr lang="en-US" dirty="0" smtClean="0"/>
              <a:t>Additional </a:t>
            </a:r>
            <a:r>
              <a:rPr lang="en-US" dirty="0"/>
              <a:t>tools and </a:t>
            </a:r>
            <a:r>
              <a:rPr lang="en-US" dirty="0" smtClean="0"/>
              <a:t>services</a:t>
            </a:r>
          </a:p>
          <a:p>
            <a:pPr marL="285750" indent="-285750">
              <a:buFont typeface="Arial" panose="020B0604020202020204" pitchFamily="34" charset="0"/>
              <a:buChar char="•"/>
            </a:pPr>
            <a:r>
              <a:rPr lang="en-US" b="1" dirty="0"/>
              <a:t>Google </a:t>
            </a:r>
            <a:r>
              <a:rPr lang="en-US" b="1" dirty="0" err="1"/>
              <a:t>AppEngine</a:t>
            </a:r>
            <a:r>
              <a:rPr lang="en-US" b="1" dirty="0"/>
              <a:t>, Microsoft Windows Azure Platform</a:t>
            </a:r>
            <a:r>
              <a:rPr lang="en-US" dirty="0"/>
              <a:t>, </a:t>
            </a:r>
            <a:r>
              <a:rPr lang="en-US" dirty="0" err="1"/>
              <a:t>Eccentex</a:t>
            </a:r>
            <a:r>
              <a:rPr lang="en-US" dirty="0"/>
              <a:t> </a:t>
            </a:r>
            <a:r>
              <a:rPr lang="en-US" dirty="0" err="1"/>
              <a:t>AppBase</a:t>
            </a:r>
            <a:r>
              <a:rPr lang="en-US" dirty="0"/>
              <a:t>, </a:t>
            </a:r>
            <a:r>
              <a:rPr lang="en-US" dirty="0" err="1"/>
              <a:t>LongJump</a:t>
            </a:r>
            <a:r>
              <a:rPr lang="en-US" dirty="0"/>
              <a:t>, and Wolf</a:t>
            </a:r>
          </a:p>
          <a:p>
            <a:r>
              <a:rPr lang="en-US" dirty="0"/>
              <a:t>are examples of </a:t>
            </a:r>
            <a:r>
              <a:rPr lang="en-US" b="1" dirty="0"/>
              <a:t>integrated lifecycle platforms</a:t>
            </a:r>
            <a:r>
              <a:rPr lang="en-US" dirty="0"/>
              <a:t>.</a:t>
            </a:r>
          </a:p>
        </p:txBody>
      </p:sp>
    </p:spTree>
    <p:extLst>
      <p:ext uri="{BB962C8B-B14F-4D97-AF65-F5344CB8AC3E}">
        <p14:creationId xmlns:p14="http://schemas.microsoft.com/office/powerpoint/2010/main" val="32809132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a:t>
            </a:r>
            <a:r>
              <a:rPr lang="en-US" sz="2400" b="1" dirty="0" err="1" smtClean="0"/>
              <a:t>Paas</a:t>
            </a:r>
            <a:r>
              <a:rPr lang="en-US" sz="2400" b="1" dirty="0" smtClean="0"/>
              <a:t>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2962461796"/>
              </p:ext>
            </p:extLst>
          </p:nvPr>
        </p:nvGraphicFramePr>
        <p:xfrm>
          <a:off x="-108285" y="930896"/>
          <a:ext cx="11562347" cy="11870355"/>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582380">
                <a:tc>
                  <a:txBody>
                    <a:bodyPr/>
                    <a:lstStyle/>
                    <a:p>
                      <a:pPr algn="l"/>
                      <a:r>
                        <a:rPr lang="en-US" sz="2800" dirty="0">
                          <a:effectLst/>
                        </a:rPr>
                        <a:t>What is the PaaS framework?</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1955214">
                <a:tc>
                  <a:txBody>
                    <a:bodyPr/>
                    <a:lstStyle/>
                    <a:p>
                      <a:pPr marL="457200" indent="-457200" algn="just" fontAlgn="t">
                        <a:buFont typeface="Arial" panose="020B0604020202020204" pitchFamily="34" charset="0"/>
                        <a:buChar char="•"/>
                      </a:pPr>
                      <a:r>
                        <a:rPr lang="en-US" sz="2800" b="0" dirty="0" smtClean="0">
                          <a:effectLst/>
                        </a:rPr>
                        <a:t>Application </a:t>
                      </a:r>
                      <a:r>
                        <a:rPr lang="en-US" sz="2800" b="1" dirty="0" smtClean="0">
                          <a:effectLst/>
                        </a:rPr>
                        <a:t>frameworks provide </a:t>
                      </a:r>
                      <a:r>
                        <a:rPr lang="en-US" sz="2800" b="0" dirty="0" smtClean="0">
                          <a:effectLst/>
                        </a:rPr>
                        <a:t>a means for creating SaaS hosted applications using </a:t>
                      </a:r>
                      <a:r>
                        <a:rPr lang="en-US" sz="2800" b="1" dirty="0" smtClean="0">
                          <a:effectLst/>
                        </a:rPr>
                        <a:t>a unified development environment or an integrated development environment (IDE).</a:t>
                      </a:r>
                    </a:p>
                    <a:p>
                      <a:pPr marL="457200" indent="-457200" algn="just" fontAlgn="t">
                        <a:buFont typeface="Arial" panose="020B0604020202020204" pitchFamily="34" charset="0"/>
                        <a:buChar char="•"/>
                      </a:pPr>
                      <a:r>
                        <a:rPr lang="en-US" sz="2800" b="1" dirty="0" smtClean="0">
                          <a:effectLst/>
                        </a:rPr>
                        <a:t>PaaS </a:t>
                      </a:r>
                      <a:r>
                        <a:rPr lang="en-US" sz="2800" b="1" dirty="0">
                          <a:effectLst/>
                        </a:rPr>
                        <a:t>IDEs provides a tool that requires a dedicated programming staff to create and run a graphical interfaces </a:t>
                      </a:r>
                      <a:r>
                        <a:rPr lang="en-US" sz="2800" dirty="0">
                          <a:effectLst/>
                        </a:rPr>
                        <a:t>that any knowledgeable computer user can navigate and create something useful with.</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4243270">
                <a:tc>
                  <a:txBody>
                    <a:bodyPr/>
                    <a:lstStyle/>
                    <a:p>
                      <a:pPr marL="457200" indent="-457200" fontAlgn="t">
                        <a:buFont typeface="Arial" panose="020B0604020202020204" pitchFamily="34" charset="0"/>
                        <a:buChar char="•"/>
                      </a:pP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1955214">
                <a:tc>
                  <a:txBody>
                    <a:bodyPr/>
                    <a:lstStyle/>
                    <a:p>
                      <a:pPr fontAlgn="t"/>
                      <a:r>
                        <a:rPr lang="en-US" sz="2800" dirty="0" smtClean="0">
                          <a:effectLst/>
                        </a:rPr>
                        <a:t> </a:t>
                      </a:r>
                      <a:r>
                        <a:rPr lang="en-US" sz="2800" dirty="0">
                          <a:effectLst/>
                        </a:rPr>
                        <a:t>the site </a:t>
                      </a:r>
                      <a:r>
                        <a:rPr lang="en-US" sz="2800" dirty="0" smtClean="0">
                          <a:effectLst/>
                        </a:rPr>
                        <a:t> </a:t>
                      </a:r>
                      <a:r>
                        <a:rPr lang="en-US" sz="2800" b="1" dirty="0" smtClean="0">
                          <a:effectLst/>
                        </a:rPr>
                        <a:t>Squarespace.com </a:t>
                      </a:r>
                      <a:r>
                        <a:rPr lang="en-US" sz="2800" dirty="0">
                          <a:effectLst/>
                        </a:rPr>
                        <a:t>was chosen to illustrate a point-and-click CMS system aimed at </a:t>
                      </a:r>
                      <a:r>
                        <a:rPr lang="en-US" sz="2800" b="1" dirty="0">
                          <a:effectLst/>
                        </a:rPr>
                        <a:t>supporting individuals, small businesses</a:t>
                      </a:r>
                      <a:r>
                        <a:rPr lang="en-US" sz="2800" dirty="0">
                          <a:effectLst/>
                        </a:rPr>
                        <a:t>, and other </a:t>
                      </a:r>
                      <a:r>
                        <a:rPr lang="en-US" sz="2800" b="1" dirty="0">
                          <a:effectLst/>
                        </a:rPr>
                        <a:t>small organizations</a:t>
                      </a:r>
                      <a:r>
                        <a:rPr lang="en-US" sz="2800" dirty="0">
                          <a:effectLst/>
                        </a:rPr>
                        <a:t>.</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2412825">
                <a:tc>
                  <a:txBody>
                    <a:bodyPr/>
                    <a:lstStyle/>
                    <a:p>
                      <a:pPr fontAlgn="t"/>
                      <a:r>
                        <a:rPr lang="en-US" sz="2800" b="1" dirty="0">
                          <a:effectLst/>
                        </a:rPr>
                        <a:t>Squarespac</a:t>
                      </a:r>
                      <a:r>
                        <a:rPr lang="en-US" sz="2800" dirty="0">
                          <a:effectLst/>
                        </a:rPr>
                        <a:t>e is often associated </a:t>
                      </a:r>
                      <a:r>
                        <a:rPr lang="en-US" sz="2800" b="1" dirty="0">
                          <a:effectLst/>
                        </a:rPr>
                        <a:t>with blogging tools </a:t>
                      </a:r>
                      <a:r>
                        <a:rPr lang="en-US" sz="2800" dirty="0">
                          <a:effectLst/>
                        </a:rPr>
                        <a:t>(as is Drupal), but it is more than that</a:t>
                      </a:r>
                      <a:r>
                        <a:rPr lang="en-US" sz="2800" b="1" dirty="0">
                          <a:effectLst/>
                        </a:rPr>
                        <a:t>. Squarespace works with photos, imports information from other social tools</a:t>
                      </a:r>
                      <a:r>
                        <a:rPr lang="en-US" sz="2800" dirty="0">
                          <a:effectLst/>
                        </a:rPr>
                        <a:t>, and allows very attractive Web sites to be created by average users.</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spTree>
    <p:extLst>
      <p:ext uri="{BB962C8B-B14F-4D97-AF65-F5344CB8AC3E}">
        <p14:creationId xmlns:p14="http://schemas.microsoft.com/office/powerpoint/2010/main" val="42702973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800367854"/>
              </p:ext>
            </p:extLst>
          </p:nvPr>
        </p:nvGraphicFramePr>
        <p:xfrm>
          <a:off x="-108285" y="930896"/>
          <a:ext cx="12300285" cy="9023591"/>
        </p:xfrm>
        <a:graphic>
          <a:graphicData uri="http://schemas.openxmlformats.org/drawingml/2006/table">
            <a:tbl>
              <a:tblPr/>
              <a:tblGrid>
                <a:gridCol w="12300285">
                  <a:extLst>
                    <a:ext uri="{9D8B030D-6E8A-4147-A177-3AD203B41FA5}">
                      <a16:colId xmlns:a16="http://schemas.microsoft.com/office/drawing/2014/main" val="3723025685"/>
                    </a:ext>
                  </a:extLst>
                </a:gridCol>
              </a:tblGrid>
              <a:tr h="582380">
                <a:tc>
                  <a:txBody>
                    <a:bodyPr/>
                    <a:lstStyle/>
                    <a:p>
                      <a:pPr algn="l"/>
                      <a:r>
                        <a:rPr lang="en-US" sz="2800" dirty="0" smtClean="0">
                          <a:effectLst/>
                        </a:rPr>
                        <a:t>Example PaaS frameworks: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532092">
                <a:tc>
                  <a:txBody>
                    <a:bodyPr/>
                    <a:lstStyle/>
                    <a:p>
                      <a:pPr marL="0" indent="0" algn="just" fontAlgn="t">
                        <a:buFont typeface="Arial" panose="020B0604020202020204" pitchFamily="34" charset="0"/>
                        <a:buNone/>
                      </a:pPr>
                      <a:r>
                        <a:rPr lang="en-US" sz="2800" dirty="0" smtClean="0">
                          <a:effectLst/>
                        </a:rPr>
                        <a:t>1. </a:t>
                      </a:r>
                      <a:r>
                        <a:rPr lang="en-US" sz="2800" b="1" dirty="0" smtClean="0">
                          <a:effectLst/>
                        </a:rPr>
                        <a:t>Drupal</a:t>
                      </a:r>
                      <a:endParaRPr lang="en-US" sz="2800" b="1"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3033016">
                <a:tc>
                  <a:txBody>
                    <a:bodyPr/>
                    <a:lstStyle/>
                    <a:p>
                      <a:pPr marL="457200" indent="-457200" fontAlgn="t">
                        <a:buFont typeface="Arial" panose="020B0604020202020204" pitchFamily="34" charset="0"/>
                        <a:buChar char="•"/>
                      </a:pPr>
                      <a:r>
                        <a:rPr lang="en-US" sz="2800" dirty="0">
                          <a:effectLst/>
                        </a:rPr>
                        <a:t>The </a:t>
                      </a:r>
                      <a:r>
                        <a:rPr lang="en-US" sz="2800" b="1" dirty="0">
                          <a:effectLst/>
                        </a:rPr>
                        <a:t>Drupal CMS </a:t>
                      </a:r>
                      <a:r>
                        <a:rPr lang="en-US" sz="2800" dirty="0">
                          <a:effectLst/>
                        </a:rPr>
                        <a:t>was chosen as an example of this type of PaaS </a:t>
                      </a:r>
                      <a:r>
                        <a:rPr lang="en-US" sz="2800" dirty="0" smtClean="0">
                          <a:effectLst/>
                        </a:rPr>
                        <a:t>Framework</a:t>
                      </a:r>
                      <a:r>
                        <a:rPr lang="en-US" sz="2800" baseline="0" dirty="0" smtClean="0">
                          <a:effectLst/>
                        </a:rPr>
                        <a:t> </a:t>
                      </a:r>
                      <a:r>
                        <a:rPr lang="en-US" sz="2800" dirty="0" smtClean="0">
                          <a:effectLst/>
                        </a:rPr>
                        <a:t>because </a:t>
                      </a:r>
                      <a:r>
                        <a:rPr lang="en-US" sz="2800" dirty="0">
                          <a:effectLst/>
                        </a:rPr>
                        <a:t>it is so extensively used </a:t>
                      </a:r>
                      <a:r>
                        <a:rPr lang="en-US" sz="2800" b="1" dirty="0">
                          <a:effectLst/>
                        </a:rPr>
                        <a:t>and has broad industry impact, </a:t>
                      </a:r>
                      <a:r>
                        <a:rPr lang="en-US" sz="2800" dirty="0">
                          <a:effectLst/>
                        </a:rPr>
                        <a:t>and it is a </a:t>
                      </a:r>
                      <a:r>
                        <a:rPr lang="en-US" sz="2800" b="1" dirty="0">
                          <a:effectLst/>
                        </a:rPr>
                        <a:t>full-strength developer tool</a:t>
                      </a:r>
                      <a:r>
                        <a:rPr lang="en-US" sz="2800" dirty="0" smtClean="0">
                          <a:effectLst/>
                        </a:rPr>
                        <a:t>.</a:t>
                      </a:r>
                    </a:p>
                    <a:p>
                      <a:pPr marL="457200" indent="-457200" fontAlgn="t">
                        <a:buFont typeface="Arial" panose="020B0604020202020204" pitchFamily="34" charset="0"/>
                        <a:buChar char="•"/>
                      </a:pPr>
                      <a:r>
                        <a:rPr lang="en-US" sz="2800" b="0" i="0" kern="1200" dirty="0" smtClean="0">
                          <a:solidFill>
                            <a:schemeClr val="tx1"/>
                          </a:solidFill>
                          <a:effectLst/>
                          <a:latin typeface="+mn-lt"/>
                          <a:ea typeface="+mn-ea"/>
                          <a:cs typeface="+mn-cs"/>
                        </a:rPr>
                        <a:t>Drupal is </a:t>
                      </a:r>
                      <a:r>
                        <a:rPr lang="en-US" sz="2800" b="1" i="0" kern="1200" dirty="0" smtClean="0">
                          <a:solidFill>
                            <a:schemeClr val="tx1"/>
                          </a:solidFill>
                          <a:effectLst/>
                          <a:latin typeface="+mn-lt"/>
                          <a:ea typeface="+mn-ea"/>
                          <a:cs typeface="+mn-cs"/>
                        </a:rPr>
                        <a:t>an open source content management platform </a:t>
                      </a:r>
                      <a:r>
                        <a:rPr lang="en-US" sz="2800" b="0" i="0" kern="1200" dirty="0" smtClean="0">
                          <a:solidFill>
                            <a:schemeClr val="tx1"/>
                          </a:solidFill>
                          <a:effectLst/>
                          <a:latin typeface="+mn-lt"/>
                          <a:ea typeface="+mn-ea"/>
                          <a:cs typeface="+mn-cs"/>
                        </a:rPr>
                        <a:t>powering</a:t>
                      </a:r>
                      <a:r>
                        <a:rPr lang="en-US" sz="2800" b="1" i="0" kern="1200" dirty="0" smtClean="0">
                          <a:solidFill>
                            <a:schemeClr val="tx1"/>
                          </a:solidFill>
                          <a:effectLst/>
                          <a:latin typeface="+mn-lt"/>
                          <a:ea typeface="+mn-ea"/>
                          <a:cs typeface="+mn-cs"/>
                        </a:rPr>
                        <a:t> millions of websites and applications. </a:t>
                      </a:r>
                    </a:p>
                    <a:p>
                      <a:pPr marL="457200" indent="-457200" fontAlgn="t">
                        <a:buFont typeface="Arial" panose="020B0604020202020204" pitchFamily="34" charset="0"/>
                        <a:buChar char="•"/>
                      </a:pPr>
                      <a:r>
                        <a:rPr lang="en-US" sz="2800" b="0" i="0" kern="1200" dirty="0" smtClean="0">
                          <a:solidFill>
                            <a:schemeClr val="tx1"/>
                          </a:solidFill>
                          <a:effectLst/>
                          <a:latin typeface="+mn-lt"/>
                          <a:ea typeface="+mn-ea"/>
                          <a:cs typeface="+mn-cs"/>
                        </a:rPr>
                        <a:t>It’s built, used, and supported by an active and diverse community of people around the world.</a:t>
                      </a:r>
                    </a:p>
                    <a:p>
                      <a:pPr marL="457200" indent="-457200" fontAlgn="t">
                        <a:buFont typeface="Arial" panose="020B0604020202020204" pitchFamily="34" charset="0"/>
                        <a:buChar char="•"/>
                      </a:pPr>
                      <a:r>
                        <a:rPr lang="en-US" sz="2800" dirty="0" smtClean="0">
                          <a:effectLst/>
                        </a:rPr>
                        <a:t>Drupal is modular and exposes its functionality through a set of published APIs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1955214">
                <a:tc>
                  <a:txBody>
                    <a:bodyPr/>
                    <a:lstStyle/>
                    <a:p>
                      <a:pPr fontAlgn="t"/>
                      <a:r>
                        <a:rPr lang="en-US" sz="2800" dirty="0" smtClean="0">
                          <a:effectLst/>
                        </a:rPr>
                        <a:t> The Drupal core by itself contains a number of modules that provide for the following:</a:t>
                      </a:r>
                    </a:p>
                    <a:p>
                      <a:pPr fontAlgn="t"/>
                      <a:r>
                        <a:rPr lang="en-US" sz="2800" dirty="0" smtClean="0">
                          <a:effectLst/>
                        </a:rPr>
                        <a:t>Auto-updates, Blogs, forums, polls, and RSS feeds, Multiple site management</a:t>
                      </a:r>
                    </a:p>
                    <a:p>
                      <a:pPr fontAlgn="t"/>
                      <a:r>
                        <a:rPr lang="en-US" sz="2800" dirty="0" err="1" smtClean="0">
                          <a:effectLst/>
                        </a:rPr>
                        <a:t>OpenID</a:t>
                      </a:r>
                      <a:r>
                        <a:rPr lang="en-US" sz="2800" dirty="0" smtClean="0">
                          <a:effectLst/>
                        </a:rPr>
                        <a:t> authentication,  Performance optimization, User interface creation tools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2412825">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spTree>
    <p:extLst>
      <p:ext uri="{BB962C8B-B14F-4D97-AF65-F5344CB8AC3E}">
        <p14:creationId xmlns:p14="http://schemas.microsoft.com/office/powerpoint/2010/main" val="26815071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3194200822"/>
              </p:ext>
            </p:extLst>
          </p:nvPr>
        </p:nvGraphicFramePr>
        <p:xfrm>
          <a:off x="-108285" y="930896"/>
          <a:ext cx="12300285" cy="8526501"/>
        </p:xfrm>
        <a:graphic>
          <a:graphicData uri="http://schemas.openxmlformats.org/drawingml/2006/table">
            <a:tbl>
              <a:tblPr/>
              <a:tblGrid>
                <a:gridCol w="12300285">
                  <a:extLst>
                    <a:ext uri="{9D8B030D-6E8A-4147-A177-3AD203B41FA5}">
                      <a16:colId xmlns:a16="http://schemas.microsoft.com/office/drawing/2014/main" val="3723025685"/>
                    </a:ext>
                  </a:extLst>
                </a:gridCol>
              </a:tblGrid>
              <a:tr h="582380">
                <a:tc>
                  <a:txBody>
                    <a:bodyPr/>
                    <a:lstStyle/>
                    <a:p>
                      <a:pPr algn="l"/>
                      <a:r>
                        <a:rPr lang="en-US" sz="2800" dirty="0" smtClean="0">
                          <a:effectLst/>
                        </a:rPr>
                        <a:t>Example PaaS frameworks: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532092">
                <a:tc>
                  <a:txBody>
                    <a:bodyPr/>
                    <a:lstStyle/>
                    <a:p>
                      <a:r>
                        <a:rPr lang="en-US" sz="2800" dirty="0" smtClean="0">
                          <a:effectLst/>
                        </a:rPr>
                        <a:t>1. </a:t>
                      </a:r>
                      <a:r>
                        <a:rPr lang="en-US" sz="2800" b="1" dirty="0" smtClean="0">
                          <a:effectLst/>
                        </a:rPr>
                        <a:t>Drupal </a:t>
                      </a:r>
                      <a:r>
                        <a:rPr lang="en-US" sz="1800" b="1" i="0" u="none" strike="noStrike" kern="1200" baseline="0" dirty="0" smtClean="0">
                          <a:solidFill>
                            <a:schemeClr val="tx1"/>
                          </a:solidFill>
                          <a:latin typeface="+mn-lt"/>
                          <a:ea typeface="+mn-ea"/>
                          <a:cs typeface="+mn-cs"/>
                        </a:rPr>
                        <a:t>FIGURE 7.3 </a:t>
                      </a:r>
                      <a:r>
                        <a:rPr lang="en-US" sz="1800" b="0" i="0" u="none" strike="noStrike" kern="1200" baseline="0" dirty="0" smtClean="0">
                          <a:solidFill>
                            <a:schemeClr val="tx1"/>
                          </a:solidFill>
                          <a:latin typeface="+mn-lt"/>
                          <a:ea typeface="+mn-ea"/>
                          <a:cs typeface="+mn-cs"/>
                        </a:rPr>
                        <a:t>Artatm.com has a gallery of some of the more attractive and well-known sites built with Drupal</a:t>
                      </a:r>
                      <a:endParaRPr lang="en-US" sz="2800" b="1"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3033016">
                <a:tc>
                  <a:txBody>
                    <a:bodyPr/>
                    <a:lstStyle/>
                    <a:p>
                      <a:pPr marL="457200" indent="-457200" fontAlgn="t">
                        <a:buFont typeface="Arial" panose="020B0604020202020204" pitchFamily="34" charset="0"/>
                        <a:buChar char="•"/>
                      </a:pP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1955214">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2412825">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pic>
        <p:nvPicPr>
          <p:cNvPr id="2" name="Picture 1"/>
          <p:cNvPicPr>
            <a:picLocks noChangeAspect="1"/>
          </p:cNvPicPr>
          <p:nvPr/>
        </p:nvPicPr>
        <p:blipFill>
          <a:blip r:embed="rId3"/>
          <a:stretch>
            <a:fillRect/>
          </a:stretch>
        </p:blipFill>
        <p:spPr>
          <a:xfrm>
            <a:off x="2213809" y="2135715"/>
            <a:ext cx="7077097" cy="5285589"/>
          </a:xfrm>
          <a:prstGeom prst="rect">
            <a:avLst/>
          </a:prstGeom>
        </p:spPr>
      </p:pic>
    </p:spTree>
    <p:extLst>
      <p:ext uri="{BB962C8B-B14F-4D97-AF65-F5344CB8AC3E}">
        <p14:creationId xmlns:p14="http://schemas.microsoft.com/office/powerpoint/2010/main" val="1232316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153" y="0"/>
            <a:ext cx="11685494" cy="6858000"/>
          </a:xfrm>
        </p:spPr>
        <p:txBody>
          <a:bodyPr>
            <a:normAutofit/>
          </a:bodyPr>
          <a:lstStyle/>
          <a:p>
            <a:pPr marL="0" indent="0">
              <a:buNone/>
            </a:pPr>
            <a:r>
              <a:rPr lang="en-US" sz="2400" b="1" u="sng" dirty="0" smtClean="0"/>
              <a:t>5.3 VIRTUAL </a:t>
            </a:r>
            <a:r>
              <a:rPr lang="en-US" sz="2400" b="1" u="sng" dirty="0"/>
              <a:t>MACHINES PROVISIONING AND MANAGEABILITY </a:t>
            </a:r>
          </a:p>
          <a:p>
            <a:pPr lvl="0">
              <a:lnSpc>
                <a:spcPct val="150000"/>
              </a:lnSpc>
            </a:pPr>
            <a:r>
              <a:rPr lang="en-US" sz="2000" dirty="0" smtClean="0"/>
              <a:t>The </a:t>
            </a:r>
            <a:r>
              <a:rPr lang="en-US" sz="2000" dirty="0"/>
              <a:t>cycle starts by a </a:t>
            </a:r>
            <a:r>
              <a:rPr lang="en-US" sz="2000" b="1" dirty="0"/>
              <a:t>request delivered to the IT </a:t>
            </a:r>
            <a:r>
              <a:rPr lang="en-US" sz="2000" b="1" dirty="0" smtClean="0"/>
              <a:t>department</a:t>
            </a:r>
            <a:r>
              <a:rPr lang="en-US" sz="2000" dirty="0"/>
              <a:t>, stating the requirement for creating a new server for a particular service. </a:t>
            </a:r>
          </a:p>
          <a:p>
            <a:pPr lvl="0">
              <a:lnSpc>
                <a:spcPct val="150000"/>
              </a:lnSpc>
            </a:pPr>
            <a:r>
              <a:rPr lang="en-US" sz="2000" dirty="0"/>
              <a:t>This request is being processed by the IT administration to start seeing </a:t>
            </a:r>
            <a:r>
              <a:rPr lang="en-US" sz="2000" dirty="0" smtClean="0"/>
              <a:t>the </a:t>
            </a:r>
            <a:r>
              <a:rPr lang="en-US" sz="2000" dirty="0"/>
              <a:t>servers’ resource pool, </a:t>
            </a:r>
            <a:r>
              <a:rPr lang="en-US" sz="2000" b="1" dirty="0"/>
              <a:t>matching these resources with the requirements,</a:t>
            </a:r>
            <a:r>
              <a:rPr lang="en-US" sz="2000" dirty="0"/>
              <a:t> and </a:t>
            </a:r>
            <a:r>
              <a:rPr lang="en-US" sz="2000" b="1" dirty="0"/>
              <a:t>starting the provision of the needed virtual machine. </a:t>
            </a:r>
          </a:p>
          <a:p>
            <a:pPr lvl="0">
              <a:lnSpc>
                <a:spcPct val="150000"/>
              </a:lnSpc>
            </a:pPr>
            <a:r>
              <a:rPr lang="en-US" sz="2000" b="1" dirty="0"/>
              <a:t>Once it is provisioned and started</a:t>
            </a:r>
            <a:r>
              <a:rPr lang="en-US" sz="2000" dirty="0"/>
              <a:t>, it is ready to </a:t>
            </a:r>
            <a:r>
              <a:rPr lang="en-US" sz="2000" b="1" dirty="0"/>
              <a:t>provide the required service according to an SLA</a:t>
            </a:r>
            <a:r>
              <a:rPr lang="en-US" sz="2000" dirty="0"/>
              <a:t>, or a time period after which the virtual is being released. </a:t>
            </a:r>
          </a:p>
          <a:p>
            <a:pPr marL="0" indent="0" algn="just">
              <a:lnSpc>
                <a:spcPct val="150000"/>
              </a:lnSpc>
              <a:buNone/>
            </a:pPr>
            <a:endParaRPr lang="en-US" sz="2000" dirty="0" smtClean="0"/>
          </a:p>
          <a:p>
            <a:pPr marL="0" indent="0">
              <a:buNone/>
            </a:pPr>
            <a:endParaRPr lang="en-US" dirty="0"/>
          </a:p>
        </p:txBody>
      </p:sp>
      <p:pic>
        <p:nvPicPr>
          <p:cNvPr id="4" name="Picture 3"/>
          <p:cNvPicPr>
            <a:picLocks noChangeAspect="1"/>
          </p:cNvPicPr>
          <p:nvPr/>
        </p:nvPicPr>
        <p:blipFill>
          <a:blip r:embed="rId3"/>
          <a:stretch>
            <a:fillRect/>
          </a:stretch>
        </p:blipFill>
        <p:spPr>
          <a:xfrm>
            <a:off x="3409513" y="3444592"/>
            <a:ext cx="3963958" cy="3413408"/>
          </a:xfrm>
          <a:prstGeom prst="rect">
            <a:avLst/>
          </a:prstGeom>
        </p:spPr>
      </p:pic>
      <p:sp>
        <p:nvSpPr>
          <p:cNvPr id="5" name="TextBox 4"/>
          <p:cNvSpPr txBox="1"/>
          <p:nvPr/>
        </p:nvSpPr>
        <p:spPr>
          <a:xfrm>
            <a:off x="6871447" y="4155141"/>
            <a:ext cx="301686" cy="369332"/>
          </a:xfrm>
          <a:prstGeom prst="rect">
            <a:avLst/>
          </a:prstGeom>
          <a:noFill/>
        </p:spPr>
        <p:txBody>
          <a:bodyPr wrap="none" rtlCol="0">
            <a:spAutoFit/>
          </a:bodyPr>
          <a:lstStyle/>
          <a:p>
            <a:r>
              <a:rPr lang="en-US" dirty="0" smtClean="0"/>
              <a:t>1</a:t>
            </a:r>
            <a:endParaRPr lang="en-US" dirty="0"/>
          </a:p>
        </p:txBody>
      </p:sp>
      <p:sp>
        <p:nvSpPr>
          <p:cNvPr id="6" name="TextBox 5"/>
          <p:cNvSpPr txBox="1"/>
          <p:nvPr/>
        </p:nvSpPr>
        <p:spPr>
          <a:xfrm>
            <a:off x="6720604" y="5806699"/>
            <a:ext cx="301686" cy="369332"/>
          </a:xfrm>
          <a:prstGeom prst="rect">
            <a:avLst/>
          </a:prstGeom>
          <a:noFill/>
        </p:spPr>
        <p:txBody>
          <a:bodyPr wrap="none" rtlCol="0">
            <a:spAutoFit/>
          </a:bodyPr>
          <a:lstStyle/>
          <a:p>
            <a:r>
              <a:rPr lang="en-US" dirty="0"/>
              <a:t>2</a:t>
            </a:r>
          </a:p>
        </p:txBody>
      </p:sp>
      <p:sp>
        <p:nvSpPr>
          <p:cNvPr id="7" name="TextBox 6"/>
          <p:cNvSpPr txBox="1"/>
          <p:nvPr/>
        </p:nvSpPr>
        <p:spPr>
          <a:xfrm>
            <a:off x="3433482" y="5778873"/>
            <a:ext cx="301686" cy="369332"/>
          </a:xfrm>
          <a:prstGeom prst="rect">
            <a:avLst/>
          </a:prstGeom>
          <a:noFill/>
        </p:spPr>
        <p:txBody>
          <a:bodyPr wrap="none" rtlCol="0">
            <a:spAutoFit/>
          </a:bodyPr>
          <a:lstStyle/>
          <a:p>
            <a:r>
              <a:rPr lang="en-US" dirty="0"/>
              <a:t>3</a:t>
            </a:r>
          </a:p>
        </p:txBody>
      </p:sp>
      <p:sp>
        <p:nvSpPr>
          <p:cNvPr id="8" name="TextBox 7"/>
          <p:cNvSpPr txBox="1"/>
          <p:nvPr/>
        </p:nvSpPr>
        <p:spPr>
          <a:xfrm>
            <a:off x="3409513" y="3923873"/>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9941656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2713083525"/>
              </p:ext>
            </p:extLst>
          </p:nvPr>
        </p:nvGraphicFramePr>
        <p:xfrm>
          <a:off x="-108285" y="930897"/>
          <a:ext cx="11562347" cy="6400058"/>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402476">
                <a:tc>
                  <a:txBody>
                    <a:bodyPr/>
                    <a:lstStyle/>
                    <a:p>
                      <a:pPr algn="l"/>
                      <a:r>
                        <a:rPr lang="en-US" sz="2800" dirty="0" smtClean="0">
                          <a:effectLst/>
                        </a:rPr>
                        <a:t>Example PaaS frameworks: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375306">
                <a:tc>
                  <a:txBody>
                    <a:bodyPr/>
                    <a:lstStyle/>
                    <a:p>
                      <a:pPr marL="0" indent="0" algn="just" fontAlgn="t">
                        <a:buFont typeface="Arial" panose="020B0604020202020204" pitchFamily="34" charset="0"/>
                        <a:buNone/>
                      </a:pPr>
                      <a:r>
                        <a:rPr lang="en-US" sz="2800" dirty="0" smtClean="0">
                          <a:effectLst/>
                        </a:rPr>
                        <a:t>2. </a:t>
                      </a:r>
                      <a:r>
                        <a:rPr lang="en-US" sz="2800" b="1" dirty="0" err="1" smtClean="0">
                          <a:effectLst/>
                        </a:rPr>
                        <a:t>Eccentex</a:t>
                      </a:r>
                      <a:r>
                        <a:rPr lang="en-US" sz="2800" b="1" dirty="0" smtClean="0">
                          <a:effectLst/>
                        </a:rPr>
                        <a:t> </a:t>
                      </a:r>
                      <a:r>
                        <a:rPr lang="en-US" sz="2800" b="1" dirty="0" err="1" smtClean="0">
                          <a:effectLst/>
                        </a:rPr>
                        <a:t>AppBase</a:t>
                      </a:r>
                      <a:r>
                        <a:rPr lang="en-US" sz="2800" b="1" dirty="0" smtClean="0">
                          <a:effectLst/>
                        </a:rPr>
                        <a:t> 3.0</a:t>
                      </a:r>
                      <a:endParaRPr lang="en-US" sz="2800" b="1"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2204174">
                <a:tc>
                  <a:txBody>
                    <a:bodyPr/>
                    <a:lstStyle/>
                    <a:p>
                      <a:pPr marL="457200" indent="-457200" algn="just" fontAlgn="t">
                        <a:buFont typeface="Arial" panose="020B0604020202020204" pitchFamily="34" charset="0"/>
                        <a:buChar char="•"/>
                      </a:pPr>
                      <a:r>
                        <a:rPr lang="en-US" sz="2800" dirty="0" smtClean="0">
                          <a:effectLst/>
                        </a:rPr>
                        <a:t>The </a:t>
                      </a:r>
                      <a:r>
                        <a:rPr lang="en-US" sz="2800" dirty="0" err="1" smtClean="0">
                          <a:effectLst/>
                        </a:rPr>
                        <a:t>Eccentex</a:t>
                      </a:r>
                      <a:r>
                        <a:rPr lang="en-US" sz="2800" dirty="0" smtClean="0">
                          <a:effectLst/>
                        </a:rPr>
                        <a:t> </a:t>
                      </a:r>
                      <a:r>
                        <a:rPr lang="en-US" sz="2800" dirty="0" err="1" smtClean="0">
                          <a:effectLst/>
                        </a:rPr>
                        <a:t>AppBase</a:t>
                      </a:r>
                      <a:r>
                        <a:rPr lang="en-US" sz="2800" dirty="0" smtClean="0">
                          <a:effectLst/>
                        </a:rPr>
                        <a:t> (http://www.eccentex.com/platform/platform.html) PaaS application delivery platform creates SOA applications that work on several different IaaS vendors.</a:t>
                      </a:r>
                    </a:p>
                    <a:p>
                      <a:pPr marL="457200" indent="-457200" algn="just" fontAlgn="t">
                        <a:buFont typeface="Arial" panose="020B0604020202020204" pitchFamily="34" charset="0"/>
                        <a:buChar char="•"/>
                      </a:pPr>
                      <a:r>
                        <a:rPr lang="en-US" sz="2800" dirty="0" err="1" smtClean="0">
                          <a:effectLst/>
                        </a:rPr>
                        <a:t>AppBase</a:t>
                      </a:r>
                      <a:r>
                        <a:rPr lang="en-US" sz="2800" dirty="0" smtClean="0">
                          <a:effectLst/>
                        </a:rPr>
                        <a:t> includes a set of </a:t>
                      </a:r>
                      <a:r>
                        <a:rPr lang="en-US" sz="2800" b="1" dirty="0" smtClean="0">
                          <a:effectLst/>
                        </a:rPr>
                        <a:t>different tools for building these applications</a:t>
                      </a:r>
                      <a:r>
                        <a:rPr lang="en-US" sz="2800" dirty="0" smtClean="0">
                          <a:effectLst/>
                        </a:rPr>
                        <a:t>, including the following:</a:t>
                      </a:r>
                    </a:p>
                    <a:p>
                      <a:pPr marL="457200" indent="-457200" algn="just" fontAlgn="t">
                        <a:buFont typeface="Arial" panose="020B0604020202020204" pitchFamily="34" charset="0"/>
                        <a:buChar char="•"/>
                      </a:pPr>
                      <a:r>
                        <a:rPr lang="en-US" sz="2800" dirty="0" smtClean="0">
                          <a:effectLst/>
                        </a:rPr>
                        <a:t>Business Objects Build,</a:t>
                      </a:r>
                      <a:r>
                        <a:rPr lang="en-US" sz="2800" baseline="0" dirty="0" smtClean="0">
                          <a:effectLst/>
                        </a:rPr>
                        <a:t> P</a:t>
                      </a:r>
                      <a:r>
                        <a:rPr lang="en-US" sz="2800" dirty="0" smtClean="0">
                          <a:effectLst/>
                        </a:rPr>
                        <a:t>resentation Builder, Business Process Designer,  Dashboard Designer, Report Builder, Security roles management</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375306">
                <a:tc>
                  <a:txBody>
                    <a:bodyPr/>
                    <a:lstStyle/>
                    <a:p>
                      <a:pPr fontAlgn="t"/>
                      <a:r>
                        <a:rPr lang="en-US" sz="2800" dirty="0" smtClean="0">
                          <a:effectLst/>
                        </a:rPr>
                        <a:t> </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1667474">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spTree>
    <p:extLst>
      <p:ext uri="{BB962C8B-B14F-4D97-AF65-F5344CB8AC3E}">
        <p14:creationId xmlns:p14="http://schemas.microsoft.com/office/powerpoint/2010/main" val="3353397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893722368"/>
              </p:ext>
            </p:extLst>
          </p:nvPr>
        </p:nvGraphicFramePr>
        <p:xfrm>
          <a:off x="-108285" y="930897"/>
          <a:ext cx="11562347" cy="7253498"/>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402476">
                <a:tc>
                  <a:txBody>
                    <a:bodyPr/>
                    <a:lstStyle/>
                    <a:p>
                      <a:pPr algn="l"/>
                      <a:r>
                        <a:rPr lang="en-US" sz="2800" dirty="0" smtClean="0">
                          <a:effectLst/>
                        </a:rPr>
                        <a:t>Example PaaS frameworks: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375306">
                <a:tc>
                  <a:txBody>
                    <a:bodyPr/>
                    <a:lstStyle/>
                    <a:p>
                      <a:pPr marL="0" indent="0" algn="just" fontAlgn="t">
                        <a:buFont typeface="Arial" panose="020B0604020202020204" pitchFamily="34" charset="0"/>
                        <a:buNone/>
                      </a:pPr>
                      <a:r>
                        <a:rPr lang="en-US" sz="2800" dirty="0" smtClean="0">
                          <a:effectLst/>
                        </a:rPr>
                        <a:t>2. </a:t>
                      </a:r>
                      <a:r>
                        <a:rPr lang="en-US" sz="2800" b="1" dirty="0" err="1" smtClean="0">
                          <a:effectLst/>
                        </a:rPr>
                        <a:t>Eccentex</a:t>
                      </a:r>
                      <a:r>
                        <a:rPr lang="en-US" sz="2800" b="1" dirty="0" smtClean="0">
                          <a:effectLst/>
                        </a:rPr>
                        <a:t> </a:t>
                      </a:r>
                      <a:r>
                        <a:rPr lang="en-US" sz="2800" b="1" dirty="0" err="1" smtClean="0">
                          <a:effectLst/>
                        </a:rPr>
                        <a:t>AppBase</a:t>
                      </a:r>
                      <a:r>
                        <a:rPr lang="en-US" sz="2800" b="1" dirty="0" smtClean="0">
                          <a:effectLst/>
                        </a:rPr>
                        <a:t> 3.0</a:t>
                      </a:r>
                      <a:endParaRPr lang="en-US" sz="2800" b="1"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2204174">
                <a:tc>
                  <a:txBody>
                    <a:bodyPr/>
                    <a:lstStyle/>
                    <a:p>
                      <a:r>
                        <a:rPr lang="en-US" sz="1800" b="1" i="0" u="none" strike="noStrike" kern="1200" baseline="0" dirty="0" smtClean="0">
                          <a:solidFill>
                            <a:schemeClr val="tx1"/>
                          </a:solidFill>
                          <a:latin typeface="+mn-lt"/>
                          <a:ea typeface="+mn-ea"/>
                          <a:cs typeface="+mn-cs"/>
                        </a:rPr>
                        <a:t>Business Objects Build: </a:t>
                      </a:r>
                      <a:r>
                        <a:rPr lang="en-US" sz="1800" b="0" i="0" u="none" strike="noStrike" kern="1200" baseline="0" dirty="0" smtClean="0">
                          <a:solidFill>
                            <a:schemeClr val="tx1"/>
                          </a:solidFill>
                          <a:latin typeface="+mn-lt"/>
                          <a:ea typeface="+mn-ea"/>
                          <a:cs typeface="+mn-cs"/>
                        </a:rPr>
                        <a:t>This object database has the ability to </a:t>
                      </a:r>
                      <a:r>
                        <a:rPr lang="en-US" sz="1800" b="1" i="0" u="none" strike="noStrike" kern="1200" baseline="0" dirty="0" smtClean="0">
                          <a:solidFill>
                            <a:schemeClr val="tx1"/>
                          </a:solidFill>
                          <a:latin typeface="+mn-lt"/>
                          <a:ea typeface="+mn-ea"/>
                          <a:cs typeface="+mn-cs"/>
                        </a:rPr>
                        <a:t>create rich data objects</a:t>
                      </a:r>
                    </a:p>
                    <a:p>
                      <a:r>
                        <a:rPr lang="en-US" sz="1800" b="1" i="0" u="none" strike="noStrike" kern="1200" baseline="0" dirty="0" smtClean="0">
                          <a:solidFill>
                            <a:schemeClr val="tx1"/>
                          </a:solidFill>
                          <a:latin typeface="+mn-lt"/>
                          <a:ea typeface="+mn-ea"/>
                          <a:cs typeface="+mn-cs"/>
                        </a:rPr>
                        <a:t>and create relationships between them.</a:t>
                      </a:r>
                    </a:p>
                    <a:p>
                      <a:r>
                        <a:rPr lang="en-US" sz="1800" b="0" i="0" u="none" strike="noStrike" kern="1200" baseline="0" dirty="0" smtClean="0">
                          <a:solidFill>
                            <a:schemeClr val="tx1"/>
                          </a:solidFill>
                          <a:latin typeface="+mn-lt"/>
                          <a:ea typeface="+mn-ea"/>
                          <a:cs typeface="+mn-cs"/>
                        </a:rPr>
                        <a:t>l </a:t>
                      </a:r>
                      <a:r>
                        <a:rPr lang="en-US" sz="1800" b="1" i="0" u="none" strike="noStrike" kern="1200" baseline="0" dirty="0" smtClean="0">
                          <a:solidFill>
                            <a:schemeClr val="tx1"/>
                          </a:solidFill>
                          <a:latin typeface="+mn-lt"/>
                          <a:ea typeface="+mn-ea"/>
                          <a:cs typeface="+mn-cs"/>
                        </a:rPr>
                        <a:t>Presentation Builder: </a:t>
                      </a:r>
                      <a:r>
                        <a:rPr lang="en-US" sz="1800" b="0" i="0" u="none" strike="noStrike" kern="1200" baseline="0" dirty="0" smtClean="0">
                          <a:solidFill>
                            <a:schemeClr val="tx1"/>
                          </a:solidFill>
                          <a:latin typeface="+mn-lt"/>
                          <a:ea typeface="+mn-ea"/>
                          <a:cs typeface="+mn-cs"/>
                        </a:rPr>
                        <a:t>This </a:t>
                      </a:r>
                      <a:r>
                        <a:rPr lang="en-US" sz="1800" b="1" i="0" u="none" strike="noStrike" kern="1200" baseline="0" dirty="0" smtClean="0">
                          <a:solidFill>
                            <a:schemeClr val="tx1"/>
                          </a:solidFill>
                          <a:latin typeface="+mn-lt"/>
                          <a:ea typeface="+mn-ea"/>
                          <a:cs typeface="+mn-cs"/>
                        </a:rPr>
                        <a:t>user interface (UI) builder </a:t>
                      </a:r>
                      <a:r>
                        <a:rPr lang="en-US" sz="1800" b="0" i="0" u="none" strike="noStrike" kern="1200" baseline="0" dirty="0" smtClean="0">
                          <a:solidFill>
                            <a:schemeClr val="tx1"/>
                          </a:solidFill>
                          <a:latin typeface="+mn-lt"/>
                          <a:ea typeface="+mn-ea"/>
                          <a:cs typeface="+mn-cs"/>
                        </a:rPr>
                        <a:t>allows you to drag and drop visual</a:t>
                      </a:r>
                    </a:p>
                    <a:p>
                      <a:r>
                        <a:rPr lang="en-US" sz="1800" b="0" i="0" u="none" strike="noStrike" kern="1200" baseline="0" dirty="0" smtClean="0">
                          <a:solidFill>
                            <a:schemeClr val="tx1"/>
                          </a:solidFill>
                          <a:latin typeface="+mn-lt"/>
                          <a:ea typeface="+mn-ea"/>
                          <a:cs typeface="+mn-cs"/>
                        </a:rPr>
                        <a:t>controls for creating Web forms and data entry screens and to include the logic necessary</a:t>
                      </a:r>
                    </a:p>
                    <a:p>
                      <a:r>
                        <a:rPr lang="en-US" sz="1800" b="0" i="0" u="none" strike="noStrike" kern="1200" baseline="0" dirty="0" smtClean="0">
                          <a:solidFill>
                            <a:schemeClr val="tx1"/>
                          </a:solidFill>
                          <a:latin typeface="+mn-lt"/>
                          <a:ea typeface="+mn-ea"/>
                          <a:cs typeface="+mn-cs"/>
                        </a:rPr>
                        <a:t>to automate what the user sees.</a:t>
                      </a:r>
                    </a:p>
                    <a:p>
                      <a:r>
                        <a:rPr lang="en-US" sz="1800" b="0" i="0" u="none" strike="noStrike" kern="1200" baseline="0" dirty="0" smtClean="0">
                          <a:solidFill>
                            <a:schemeClr val="tx1"/>
                          </a:solidFill>
                          <a:latin typeface="+mn-lt"/>
                          <a:ea typeface="+mn-ea"/>
                          <a:cs typeface="+mn-cs"/>
                        </a:rPr>
                        <a:t>l </a:t>
                      </a:r>
                      <a:r>
                        <a:rPr lang="en-US" sz="1800" b="1" i="0" u="none" strike="noStrike" kern="1200" baseline="0" dirty="0" smtClean="0">
                          <a:solidFill>
                            <a:schemeClr val="tx1"/>
                          </a:solidFill>
                          <a:latin typeface="+mn-lt"/>
                          <a:ea typeface="+mn-ea"/>
                          <a:cs typeface="+mn-cs"/>
                        </a:rPr>
                        <a:t>Business Process Designer: </a:t>
                      </a:r>
                      <a:r>
                        <a:rPr lang="en-US" sz="1800" b="0" i="0" u="none" strike="noStrike" kern="1200" baseline="0" dirty="0" smtClean="0">
                          <a:solidFill>
                            <a:schemeClr val="tx1"/>
                          </a:solidFill>
                          <a:latin typeface="+mn-lt"/>
                          <a:ea typeface="+mn-ea"/>
                          <a:cs typeface="+mn-cs"/>
                        </a:rPr>
                        <a:t>This tool is used to create business logic for your application.</a:t>
                      </a:r>
                    </a:p>
                    <a:p>
                      <a:r>
                        <a:rPr lang="en-US" sz="1800" b="0" i="0" u="none" strike="noStrike" kern="1200" baseline="0" dirty="0" smtClean="0">
                          <a:solidFill>
                            <a:schemeClr val="tx1"/>
                          </a:solidFill>
                          <a:latin typeface="+mn-lt"/>
                          <a:ea typeface="+mn-ea"/>
                          <a:cs typeface="+mn-cs"/>
                        </a:rPr>
                        <a:t>With it, you can manage workflow, integrate modules, create rules, and validate data.</a:t>
                      </a:r>
                    </a:p>
                    <a:p>
                      <a:r>
                        <a:rPr lang="en-US" sz="1800" b="0" i="0" u="none" strike="noStrike" kern="1200" baseline="0" dirty="0" smtClean="0">
                          <a:solidFill>
                            <a:schemeClr val="tx1"/>
                          </a:solidFill>
                          <a:latin typeface="+mn-lt"/>
                          <a:ea typeface="+mn-ea"/>
                          <a:cs typeface="+mn-cs"/>
                        </a:rPr>
                        <a:t>l </a:t>
                      </a:r>
                      <a:r>
                        <a:rPr lang="en-US" sz="1800" b="1" i="0" u="none" strike="noStrike" kern="1200" baseline="0" dirty="0" smtClean="0">
                          <a:solidFill>
                            <a:schemeClr val="tx1"/>
                          </a:solidFill>
                          <a:latin typeface="+mn-lt"/>
                          <a:ea typeface="+mn-ea"/>
                          <a:cs typeface="+mn-cs"/>
                        </a:rPr>
                        <a:t>Dashboard Designer: </a:t>
                      </a:r>
                      <a:r>
                        <a:rPr lang="en-US" sz="1800" b="0" i="0" u="none" strike="noStrike" kern="1200" baseline="0" dirty="0" smtClean="0">
                          <a:solidFill>
                            <a:schemeClr val="tx1"/>
                          </a:solidFill>
                          <a:latin typeface="+mn-lt"/>
                          <a:ea typeface="+mn-ea"/>
                          <a:cs typeface="+mn-cs"/>
                        </a:rPr>
                        <a:t>This instrumentation </a:t>
                      </a:r>
                      <a:r>
                        <a:rPr lang="en-US" sz="1800" b="1" i="0" u="none" strike="noStrike" kern="1200" baseline="0" dirty="0" smtClean="0">
                          <a:solidFill>
                            <a:schemeClr val="tx1"/>
                          </a:solidFill>
                          <a:latin typeface="+mn-lt"/>
                          <a:ea typeface="+mn-ea"/>
                          <a:cs typeface="+mn-cs"/>
                        </a:rPr>
                        <a:t>tool displays the real-time parameters </a:t>
                      </a:r>
                      <a:r>
                        <a:rPr lang="en-US" sz="1800" b="0" i="0" u="none" strike="noStrike" kern="1200" baseline="0" dirty="0" smtClean="0">
                          <a:solidFill>
                            <a:schemeClr val="tx1"/>
                          </a:solidFill>
                          <a:latin typeface="+mn-lt"/>
                          <a:ea typeface="+mn-ea"/>
                          <a:cs typeface="+mn-cs"/>
                        </a:rPr>
                        <a:t>of your</a:t>
                      </a:r>
                    </a:p>
                    <a:p>
                      <a:r>
                        <a:rPr lang="en-US" sz="1800" b="0" i="0" u="none" strike="noStrike" kern="1200" baseline="0" dirty="0" smtClean="0">
                          <a:solidFill>
                            <a:schemeClr val="tx1"/>
                          </a:solidFill>
                          <a:latin typeface="+mn-lt"/>
                          <a:ea typeface="+mn-ea"/>
                          <a:cs typeface="+mn-cs"/>
                        </a:rPr>
                        <a:t>application in a visual form.</a:t>
                      </a:r>
                    </a:p>
                    <a:p>
                      <a:r>
                        <a:rPr lang="en-US" sz="1800" b="0" i="0" u="none" strike="noStrike" kern="1200" baseline="0" dirty="0" smtClean="0">
                          <a:solidFill>
                            <a:schemeClr val="tx1"/>
                          </a:solidFill>
                          <a:latin typeface="+mn-lt"/>
                          <a:ea typeface="+mn-ea"/>
                          <a:cs typeface="+mn-cs"/>
                        </a:rPr>
                        <a:t>l </a:t>
                      </a:r>
                      <a:r>
                        <a:rPr lang="en-US" sz="1800" b="1" i="0" u="none" strike="noStrike" kern="1200" baseline="0" dirty="0" smtClean="0">
                          <a:solidFill>
                            <a:schemeClr val="tx1"/>
                          </a:solidFill>
                          <a:latin typeface="+mn-lt"/>
                          <a:ea typeface="+mn-ea"/>
                          <a:cs typeface="+mn-cs"/>
                        </a:rPr>
                        <a:t>Report Builder: </a:t>
                      </a:r>
                      <a:r>
                        <a:rPr lang="en-US" sz="1800" b="0" i="0" u="none" strike="noStrike" kern="1200" baseline="0" dirty="0" smtClean="0">
                          <a:solidFill>
                            <a:schemeClr val="tx1"/>
                          </a:solidFill>
                          <a:latin typeface="+mn-lt"/>
                          <a:ea typeface="+mn-ea"/>
                          <a:cs typeface="+mn-cs"/>
                        </a:rPr>
                        <a:t>This output design tool lets you sort, aggregate, display, and format</a:t>
                      </a:r>
                    </a:p>
                    <a:p>
                      <a:r>
                        <a:rPr lang="en-US" sz="1800" b="0" i="0" u="none" strike="noStrike" kern="1200" baseline="0" dirty="0" smtClean="0">
                          <a:solidFill>
                            <a:schemeClr val="tx1"/>
                          </a:solidFill>
                          <a:latin typeface="+mn-lt"/>
                          <a:ea typeface="+mn-ea"/>
                          <a:cs typeface="+mn-cs"/>
                        </a:rPr>
                        <a:t>report information based on the data in your application.</a:t>
                      </a:r>
                    </a:p>
                    <a:p>
                      <a:r>
                        <a:rPr lang="en-US" sz="1800" b="0" i="0" u="none" strike="noStrike" kern="1200" baseline="0" dirty="0" smtClean="0">
                          <a:solidFill>
                            <a:schemeClr val="tx1"/>
                          </a:solidFill>
                          <a:latin typeface="+mn-lt"/>
                          <a:ea typeface="+mn-ea"/>
                          <a:cs typeface="+mn-cs"/>
                        </a:rPr>
                        <a:t>l </a:t>
                      </a:r>
                      <a:r>
                        <a:rPr lang="en-US" sz="1800" b="1" i="0" u="none" strike="noStrike" kern="1200" baseline="0" dirty="0" smtClean="0">
                          <a:solidFill>
                            <a:schemeClr val="tx1"/>
                          </a:solidFill>
                          <a:latin typeface="+mn-lt"/>
                          <a:ea typeface="+mn-ea"/>
                          <a:cs typeface="+mn-cs"/>
                        </a:rPr>
                        <a:t>Security Roles Management: </a:t>
                      </a:r>
                      <a:r>
                        <a:rPr lang="en-US" sz="1800" b="0" i="0" u="none" strike="noStrike" kern="1200" baseline="0" dirty="0" smtClean="0">
                          <a:solidFill>
                            <a:schemeClr val="tx1"/>
                          </a:solidFill>
                          <a:latin typeface="+mn-lt"/>
                          <a:ea typeface="+mn-ea"/>
                          <a:cs typeface="+mn-cs"/>
                        </a:rPr>
                        <a:t>This allows you to </a:t>
                      </a:r>
                      <a:r>
                        <a:rPr lang="en-US" sz="1800" b="1" i="0" u="none" strike="noStrike" kern="1200" baseline="0" dirty="0" smtClean="0">
                          <a:solidFill>
                            <a:schemeClr val="tx1"/>
                          </a:solidFill>
                          <a:latin typeface="+mn-lt"/>
                          <a:ea typeface="+mn-ea"/>
                          <a:cs typeface="+mn-cs"/>
                        </a:rPr>
                        <a:t>assign access rights to different objects</a:t>
                      </a:r>
                    </a:p>
                    <a:p>
                      <a:r>
                        <a:rPr lang="en-US" sz="1800" b="0" i="0" u="none" strike="noStrike" kern="1200" baseline="0" dirty="0" smtClean="0">
                          <a:solidFill>
                            <a:schemeClr val="tx1"/>
                          </a:solidFill>
                          <a:latin typeface="+mn-lt"/>
                          <a:ea typeface="+mn-ea"/>
                          <a:cs typeface="+mn-cs"/>
                        </a:rPr>
                        <a:t>in the system, to data sets, fields, desktop tabs, and reports. </a:t>
                      </a:r>
                      <a:r>
                        <a:rPr lang="en-US" sz="1800" b="1" i="0" u="none" strike="noStrike" kern="1200" baseline="0" dirty="0" smtClean="0">
                          <a:solidFill>
                            <a:schemeClr val="tx1"/>
                          </a:solidFill>
                          <a:latin typeface="+mn-lt"/>
                          <a:ea typeface="+mn-ea"/>
                          <a:cs typeface="+mn-cs"/>
                        </a:rPr>
                        <a:t>Security roles can be assigned</a:t>
                      </a:r>
                    </a:p>
                    <a:p>
                      <a:r>
                        <a:rPr lang="en-US" sz="1800" b="1" i="0" u="none" strike="noStrike" kern="1200" baseline="0" dirty="0" smtClean="0">
                          <a:solidFill>
                            <a:schemeClr val="tx1"/>
                          </a:solidFill>
                          <a:latin typeface="+mn-lt"/>
                          <a:ea typeface="+mn-ea"/>
                          <a:cs typeface="+mn-cs"/>
                        </a:rPr>
                        <a:t>in groups without users, a</a:t>
                      </a:r>
                      <a:r>
                        <a:rPr lang="en-US" sz="1800" b="0" i="0" u="none" strike="noStrike" kern="1200" baseline="0" dirty="0" smtClean="0">
                          <a:solidFill>
                            <a:schemeClr val="tx1"/>
                          </a:solidFill>
                          <a:latin typeface="+mn-lt"/>
                          <a:ea typeface="+mn-ea"/>
                          <a:cs typeface="+mn-cs"/>
                        </a:rPr>
                        <a:t>nd users can be added later as the application is deployed.</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375306">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1667474">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spTree>
    <p:extLst>
      <p:ext uri="{BB962C8B-B14F-4D97-AF65-F5344CB8AC3E}">
        <p14:creationId xmlns:p14="http://schemas.microsoft.com/office/powerpoint/2010/main" val="1541601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application Framework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287417617"/>
              </p:ext>
            </p:extLst>
          </p:nvPr>
        </p:nvGraphicFramePr>
        <p:xfrm>
          <a:off x="-108285" y="930897"/>
          <a:ext cx="11562347" cy="6049486"/>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402476">
                <a:tc>
                  <a:txBody>
                    <a:bodyPr/>
                    <a:lstStyle/>
                    <a:p>
                      <a:pPr algn="l"/>
                      <a:r>
                        <a:rPr lang="en-US" sz="2800" dirty="0" smtClean="0">
                          <a:effectLst/>
                        </a:rPr>
                        <a:t>Example PaaS frameworks:</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375306">
                <a:tc>
                  <a:txBody>
                    <a:bodyPr/>
                    <a:lstStyle/>
                    <a:p>
                      <a:r>
                        <a:rPr lang="en-US" sz="2800" dirty="0" smtClean="0">
                          <a:effectLst/>
                        </a:rPr>
                        <a:t>2. </a:t>
                      </a:r>
                      <a:r>
                        <a:rPr lang="en-US" sz="2800" b="1" dirty="0" err="1" smtClean="0">
                          <a:effectLst/>
                        </a:rPr>
                        <a:t>Eccentex</a:t>
                      </a:r>
                      <a:r>
                        <a:rPr lang="en-US" sz="2800" b="1" dirty="0" smtClean="0">
                          <a:effectLst/>
                        </a:rPr>
                        <a:t> </a:t>
                      </a:r>
                      <a:r>
                        <a:rPr lang="en-US" sz="2800" b="1" dirty="0" err="1" smtClean="0">
                          <a:effectLst/>
                        </a:rPr>
                        <a:t>AppBase</a:t>
                      </a:r>
                      <a:r>
                        <a:rPr lang="en-US" sz="2800" b="1" dirty="0" smtClean="0">
                          <a:effectLst/>
                        </a:rPr>
                        <a:t> 3.0: </a:t>
                      </a:r>
                      <a:r>
                        <a:rPr lang="en-US" sz="1800" b="1" i="0" u="none" strike="noStrike" kern="1200" baseline="0" dirty="0" smtClean="0">
                          <a:solidFill>
                            <a:schemeClr val="tx1"/>
                          </a:solidFill>
                          <a:latin typeface="+mn-lt"/>
                          <a:ea typeface="+mn-ea"/>
                          <a:cs typeface="+mn-cs"/>
                        </a:rPr>
                        <a:t>FIGURE 7.4 </a:t>
                      </a:r>
                      <a:r>
                        <a:rPr lang="en-US" sz="1800" b="0" i="0" u="none" strike="noStrike" kern="1200" baseline="0" dirty="0" smtClean="0">
                          <a:solidFill>
                            <a:schemeClr val="tx1"/>
                          </a:solidFill>
                          <a:latin typeface="+mn-lt"/>
                          <a:ea typeface="+mn-ea"/>
                          <a:cs typeface="+mn-cs"/>
                        </a:rPr>
                        <a:t>The </a:t>
                      </a:r>
                      <a:r>
                        <a:rPr lang="en-US" sz="1800" b="0" i="0" u="none" strike="noStrike" kern="1200" baseline="0" dirty="0" err="1" smtClean="0">
                          <a:solidFill>
                            <a:schemeClr val="tx1"/>
                          </a:solidFill>
                          <a:latin typeface="+mn-lt"/>
                          <a:ea typeface="+mn-ea"/>
                          <a:cs typeface="+mn-cs"/>
                        </a:rPr>
                        <a:t>Eccentex</a:t>
                      </a:r>
                      <a:r>
                        <a:rPr lang="en-US" sz="1800" b="0" i="0" u="none" strike="noStrike" kern="1200" baseline="0" dirty="0" smtClean="0">
                          <a:solidFill>
                            <a:schemeClr val="tx1"/>
                          </a:solidFill>
                          <a:latin typeface="+mn-lt"/>
                          <a:ea typeface="+mn-ea"/>
                          <a:cs typeface="+mn-cs"/>
                        </a:rPr>
                        <a:t> </a:t>
                      </a:r>
                      <a:r>
                        <a:rPr lang="en-US" sz="1800" b="0" i="0" u="none" strike="noStrike" kern="1200" baseline="0" dirty="0" err="1" smtClean="0">
                          <a:solidFill>
                            <a:schemeClr val="tx1"/>
                          </a:solidFill>
                          <a:latin typeface="+mn-lt"/>
                          <a:ea typeface="+mn-ea"/>
                          <a:cs typeface="+mn-cs"/>
                        </a:rPr>
                        <a:t>ApppBase</a:t>
                      </a:r>
                      <a:r>
                        <a:rPr lang="en-US" sz="1800" b="0" i="0" u="none" strike="noStrike" kern="1200" baseline="0" dirty="0" smtClean="0">
                          <a:solidFill>
                            <a:schemeClr val="tx1"/>
                          </a:solidFill>
                          <a:latin typeface="+mn-lt"/>
                          <a:ea typeface="+mn-ea"/>
                          <a:cs typeface="+mn-cs"/>
                        </a:rPr>
                        <a:t>(http://www.eccentex.com/platform/platform.html) PaaS application</a:t>
                      </a:r>
                    </a:p>
                    <a:p>
                      <a:r>
                        <a:rPr lang="en-US" sz="1800" b="0" i="0" u="none" strike="noStrike" kern="1200" baseline="0" dirty="0" smtClean="0">
                          <a:solidFill>
                            <a:schemeClr val="tx1"/>
                          </a:solidFill>
                          <a:latin typeface="+mn-lt"/>
                          <a:ea typeface="+mn-ea"/>
                          <a:cs typeface="+mn-cs"/>
                        </a:rPr>
                        <a:t>delivery platform creates SOA applications that work on several different IaaS vendors</a:t>
                      </a:r>
                      <a:endParaRPr lang="en-US" sz="2800" b="1"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2204174">
                <a:tc>
                  <a:txBody>
                    <a:bodyPr/>
                    <a:lstStyle/>
                    <a:p>
                      <a:pPr marL="0" indent="0" algn="just" fontAlgn="t">
                        <a:buFont typeface="Arial" panose="020B0604020202020204" pitchFamily="34" charset="0"/>
                        <a:buNone/>
                      </a:pP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375306">
                <a:tc>
                  <a:txBody>
                    <a:bodyPr/>
                    <a:lstStyle/>
                    <a:p>
                      <a:pPr fontAlgn="t"/>
                      <a:r>
                        <a:rPr lang="en-US" sz="2800" dirty="0" smtClean="0">
                          <a:effectLst/>
                        </a:rPr>
                        <a:t> </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1667474">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pic>
        <p:nvPicPr>
          <p:cNvPr id="2" name="Picture 1"/>
          <p:cNvPicPr>
            <a:picLocks noChangeAspect="1"/>
          </p:cNvPicPr>
          <p:nvPr/>
        </p:nvPicPr>
        <p:blipFill>
          <a:blip r:embed="rId3"/>
          <a:stretch>
            <a:fillRect/>
          </a:stretch>
        </p:blipFill>
        <p:spPr>
          <a:xfrm>
            <a:off x="4532929" y="2502568"/>
            <a:ext cx="6118724" cy="4569820"/>
          </a:xfrm>
          <a:prstGeom prst="rect">
            <a:avLst/>
          </a:prstGeom>
        </p:spPr>
      </p:pic>
    </p:spTree>
    <p:extLst>
      <p:ext uri="{BB962C8B-B14F-4D97-AF65-F5344CB8AC3E}">
        <p14:creationId xmlns:p14="http://schemas.microsoft.com/office/powerpoint/2010/main" val="1747759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PaaS application Framework</a:t>
            </a:r>
          </a:p>
        </p:txBody>
      </p:sp>
      <p:graphicFrame>
        <p:nvGraphicFramePr>
          <p:cNvPr id="3" name="Table 2"/>
          <p:cNvGraphicFramePr>
            <a:graphicFrameLocks noGrp="1"/>
          </p:cNvGraphicFramePr>
          <p:nvPr>
            <p:extLst>
              <p:ext uri="{D42A27DB-BD31-4B8C-83A1-F6EECF244321}">
                <p14:modId xmlns:p14="http://schemas.microsoft.com/office/powerpoint/2010/main" val="4016363139"/>
              </p:ext>
            </p:extLst>
          </p:nvPr>
        </p:nvGraphicFramePr>
        <p:xfrm>
          <a:off x="-108285" y="930896"/>
          <a:ext cx="11562347" cy="12601875"/>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582380">
                <a:tc>
                  <a:txBody>
                    <a:bodyPr/>
                    <a:lstStyle/>
                    <a:p>
                      <a:pPr algn="l"/>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1955214">
                <a:tc>
                  <a:txBody>
                    <a:bodyPr/>
                    <a:lstStyle/>
                    <a:p>
                      <a:r>
                        <a:rPr lang="en-US" sz="1800" b="1" i="0" kern="1200" dirty="0" smtClean="0">
                          <a:solidFill>
                            <a:schemeClr val="tx1"/>
                          </a:solidFill>
                          <a:effectLst/>
                          <a:latin typeface="+mn-lt"/>
                          <a:ea typeface="+mn-ea"/>
                          <a:cs typeface="+mn-cs"/>
                        </a:rPr>
                        <a:t>3. </a:t>
                      </a:r>
                      <a:r>
                        <a:rPr lang="en-US" sz="1800" b="1" i="0" u="none" strike="noStrike" baseline="0" dirty="0" smtClean="0">
                          <a:latin typeface="OptimaLTStd-Black"/>
                        </a:rPr>
                        <a:t>Squarespace</a:t>
                      </a:r>
                    </a:p>
                    <a:p>
                      <a:r>
                        <a:rPr lang="en-US" sz="1800" b="0" i="0" kern="1200" dirty="0" smtClean="0">
                          <a:solidFill>
                            <a:schemeClr val="tx1"/>
                          </a:solidFill>
                          <a:effectLst/>
                          <a:latin typeface="+mn-lt"/>
                          <a:ea typeface="+mn-ea"/>
                          <a:cs typeface="+mn-cs"/>
                        </a:rPr>
                        <a:t/>
                      </a:r>
                      <a:br>
                        <a:rPr lang="en-US" sz="1800" b="0" i="0" kern="1200" dirty="0" smtClean="0">
                          <a:solidFill>
                            <a:schemeClr val="tx1"/>
                          </a:solidFill>
                          <a:effectLst/>
                          <a:latin typeface="+mn-lt"/>
                          <a:ea typeface="+mn-ea"/>
                          <a:cs typeface="+mn-cs"/>
                        </a:rPr>
                      </a:br>
                      <a:r>
                        <a:rPr lang="en-US" sz="1800" b="0" i="0" u="none" strike="noStrike" kern="1200" baseline="0" dirty="0" smtClean="0">
                          <a:solidFill>
                            <a:schemeClr val="tx1"/>
                          </a:solidFill>
                          <a:latin typeface="+mn-lt"/>
                          <a:ea typeface="+mn-ea"/>
                          <a:cs typeface="+mn-cs"/>
                        </a:rPr>
                        <a:t>Squarespace (http://www.squarespace.com/), shown in Figure 7.7, is an example of a</a:t>
                      </a:r>
                    </a:p>
                    <a:p>
                      <a:r>
                        <a:rPr lang="en-US" sz="1800" b="1" i="0" u="none" strike="noStrike" kern="1200" baseline="0" dirty="0" smtClean="0">
                          <a:solidFill>
                            <a:schemeClr val="tx1"/>
                          </a:solidFill>
                          <a:latin typeface="+mn-lt"/>
                          <a:ea typeface="+mn-ea"/>
                          <a:cs typeface="+mn-cs"/>
                        </a:rPr>
                        <a:t>next-generation Web site builder and deployment tool that has elements of a PaaS development</a:t>
                      </a:r>
                    </a:p>
                    <a:p>
                      <a:r>
                        <a:rPr lang="en-US" sz="1800" b="0" i="0" u="none" strike="noStrike" kern="1200" baseline="0" dirty="0" smtClean="0">
                          <a:solidFill>
                            <a:schemeClr val="tx1"/>
                          </a:solidFill>
                          <a:latin typeface="+mn-lt"/>
                          <a:ea typeface="+mn-ea"/>
                          <a:cs typeface="+mn-cs"/>
                        </a:rPr>
                        <a:t>environment. The applications are </a:t>
                      </a:r>
                      <a:r>
                        <a:rPr lang="en-US" sz="1800" b="1" i="0" u="none" strike="noStrike" kern="1200" baseline="0" dirty="0" smtClean="0">
                          <a:solidFill>
                            <a:schemeClr val="tx1"/>
                          </a:solidFill>
                          <a:latin typeface="+mn-lt"/>
                          <a:ea typeface="+mn-ea"/>
                          <a:cs typeface="+mn-cs"/>
                        </a:rPr>
                        <a:t>built using visual tools </a:t>
                      </a:r>
                      <a:r>
                        <a:rPr lang="en-US" sz="1800" b="0" i="0" u="none" strike="noStrike" kern="1200" baseline="0" dirty="0" smtClean="0">
                          <a:solidFill>
                            <a:schemeClr val="tx1"/>
                          </a:solidFill>
                          <a:latin typeface="+mn-lt"/>
                          <a:ea typeface="+mn-ea"/>
                          <a:cs typeface="+mn-cs"/>
                        </a:rPr>
                        <a:t>and deployed on hosted infrastructure.</a:t>
                      </a:r>
                    </a:p>
                    <a:p>
                      <a:r>
                        <a:rPr lang="en-US" sz="1800" b="0" i="0" u="none" strike="noStrike" kern="1200" baseline="0" dirty="0" smtClean="0">
                          <a:solidFill>
                            <a:schemeClr val="tx1"/>
                          </a:solidFill>
                          <a:latin typeface="+mn-lt"/>
                          <a:ea typeface="+mn-ea"/>
                          <a:cs typeface="+mn-cs"/>
                        </a:rPr>
                        <a:t>Squarespace presents itself, among other things, as:</a:t>
                      </a:r>
                    </a:p>
                    <a:p>
                      <a:r>
                        <a:rPr lang="en-US" sz="1800" b="0" i="0" u="none" strike="noStrike" kern="1200" baseline="0" dirty="0" smtClean="0">
                          <a:solidFill>
                            <a:schemeClr val="tx1"/>
                          </a:solidFill>
                          <a:latin typeface="+mn-lt"/>
                          <a:ea typeface="+mn-ea"/>
                          <a:cs typeface="+mn-cs"/>
                        </a:rPr>
                        <a:t>A blogging tool</a:t>
                      </a:r>
                    </a:p>
                    <a:p>
                      <a:r>
                        <a:rPr lang="en-US" sz="1800" b="0" i="0" u="none" strike="noStrike" kern="1200" baseline="0" dirty="0" smtClean="0">
                          <a:solidFill>
                            <a:schemeClr val="tx1"/>
                          </a:solidFill>
                          <a:latin typeface="+mn-lt"/>
                          <a:ea typeface="+mn-ea"/>
                          <a:cs typeface="+mn-cs"/>
                        </a:rPr>
                        <a:t>A </a:t>
                      </a:r>
                      <a:r>
                        <a:rPr lang="en-US" sz="1800" b="1" i="0" u="none" strike="noStrike" kern="1200" baseline="0" dirty="0" smtClean="0">
                          <a:solidFill>
                            <a:schemeClr val="tx1"/>
                          </a:solidFill>
                          <a:latin typeface="+mn-lt"/>
                          <a:ea typeface="+mn-ea"/>
                          <a:cs typeface="+mn-cs"/>
                        </a:rPr>
                        <a:t>social media integration tool</a:t>
                      </a:r>
                    </a:p>
                    <a:p>
                      <a:r>
                        <a:rPr lang="en-US" sz="1800" b="0" i="0" u="none" strike="noStrike" kern="1200" baseline="0" dirty="0" smtClean="0">
                          <a:solidFill>
                            <a:schemeClr val="tx1"/>
                          </a:solidFill>
                          <a:latin typeface="+mn-lt"/>
                          <a:ea typeface="+mn-ea"/>
                          <a:cs typeface="+mn-cs"/>
                        </a:rPr>
                        <a:t> A photo gallery</a:t>
                      </a:r>
                    </a:p>
                    <a:p>
                      <a:r>
                        <a:rPr lang="en-US" sz="1800" b="0" i="0" u="none" strike="noStrike" kern="1200" baseline="0" dirty="0" smtClean="0">
                          <a:solidFill>
                            <a:schemeClr val="tx1"/>
                          </a:solidFill>
                          <a:latin typeface="+mn-lt"/>
                          <a:ea typeface="+mn-ea"/>
                          <a:cs typeface="+mn-cs"/>
                        </a:rPr>
                        <a:t>A form builder and data collector</a:t>
                      </a:r>
                    </a:p>
                    <a:p>
                      <a:r>
                        <a:rPr lang="de-DE" sz="1800" b="0" i="0" u="none" strike="noStrike" kern="1200" baseline="0" dirty="0" smtClean="0">
                          <a:solidFill>
                            <a:schemeClr val="tx1"/>
                          </a:solidFill>
                          <a:latin typeface="+mn-lt"/>
                          <a:ea typeface="+mn-ea"/>
                          <a:cs typeface="+mn-cs"/>
                        </a:rPr>
                        <a:t>An item list manager</a:t>
                      </a:r>
                    </a:p>
                    <a:p>
                      <a:r>
                        <a:rPr lang="en-US" sz="1800" b="0" i="0" u="none" strike="noStrike" kern="1200" baseline="0" dirty="0" smtClean="0">
                          <a:solidFill>
                            <a:schemeClr val="tx1"/>
                          </a:solidFill>
                          <a:latin typeface="+mn-lt"/>
                          <a:ea typeface="+mn-ea"/>
                          <a:cs typeface="+mn-cs"/>
                        </a:rPr>
                        <a:t>A traffic and site management and analysis tool</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4243270">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1955214">
                <a:tc>
                  <a:txBody>
                    <a:bodyPr/>
                    <a:lstStyle/>
                    <a:p>
                      <a:pPr fontAlgn="t"/>
                      <a:r>
                        <a:rPr lang="en-US" sz="2800" dirty="0" smtClean="0">
                          <a:effectLst/>
                        </a:rPr>
                        <a:t> </a:t>
                      </a:r>
                      <a:r>
                        <a:rPr lang="en-US" sz="2800" dirty="0">
                          <a:effectLst/>
                        </a:rPr>
                        <a:t>the site </a:t>
                      </a:r>
                      <a:r>
                        <a:rPr lang="en-US" sz="2800" dirty="0" smtClean="0">
                          <a:effectLst/>
                        </a:rPr>
                        <a:t> </a:t>
                      </a:r>
                      <a:r>
                        <a:rPr lang="en-US" sz="2800" b="1" dirty="0" smtClean="0">
                          <a:effectLst/>
                        </a:rPr>
                        <a:t>Squarespace.com </a:t>
                      </a:r>
                      <a:r>
                        <a:rPr lang="en-US" sz="2800" dirty="0">
                          <a:effectLst/>
                        </a:rPr>
                        <a:t>was chosen to illustrate a point-and-click CMS system aimed at </a:t>
                      </a:r>
                      <a:r>
                        <a:rPr lang="en-US" sz="2800" b="1" dirty="0">
                          <a:effectLst/>
                        </a:rPr>
                        <a:t>supporting individuals, small businesses</a:t>
                      </a:r>
                      <a:r>
                        <a:rPr lang="en-US" sz="2800" dirty="0">
                          <a:effectLst/>
                        </a:rPr>
                        <a:t>, and other </a:t>
                      </a:r>
                      <a:r>
                        <a:rPr lang="en-US" sz="2800" b="1" dirty="0">
                          <a:effectLst/>
                        </a:rPr>
                        <a:t>small organizations</a:t>
                      </a:r>
                      <a:r>
                        <a:rPr lang="en-US" sz="2800" dirty="0">
                          <a:effectLst/>
                        </a:rPr>
                        <a:t>.</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2412825">
                <a:tc>
                  <a:txBody>
                    <a:bodyPr/>
                    <a:lstStyle/>
                    <a:p>
                      <a:pPr fontAlgn="t"/>
                      <a:r>
                        <a:rPr lang="en-US" sz="2800" b="1" dirty="0">
                          <a:effectLst/>
                        </a:rPr>
                        <a:t>Squarespac</a:t>
                      </a:r>
                      <a:r>
                        <a:rPr lang="en-US" sz="2800" dirty="0">
                          <a:effectLst/>
                        </a:rPr>
                        <a:t>e is often associated </a:t>
                      </a:r>
                      <a:r>
                        <a:rPr lang="en-US" sz="2800" b="1" dirty="0">
                          <a:effectLst/>
                        </a:rPr>
                        <a:t>with blogging tools </a:t>
                      </a:r>
                      <a:r>
                        <a:rPr lang="en-US" sz="2800" dirty="0">
                          <a:effectLst/>
                        </a:rPr>
                        <a:t>(as is Drupal), but it is more than that</a:t>
                      </a:r>
                      <a:r>
                        <a:rPr lang="en-US" sz="2800" b="1" dirty="0">
                          <a:effectLst/>
                        </a:rPr>
                        <a:t>. Squarespace works with photos, imports information from other social tools</a:t>
                      </a:r>
                      <a:r>
                        <a:rPr lang="en-US" sz="2800" dirty="0">
                          <a:effectLst/>
                        </a:rPr>
                        <a:t>, and allows very attractive Web sites to be created by average users.</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pic>
        <p:nvPicPr>
          <p:cNvPr id="2" name="Picture 1"/>
          <p:cNvPicPr>
            <a:picLocks noChangeAspect="1"/>
          </p:cNvPicPr>
          <p:nvPr/>
        </p:nvPicPr>
        <p:blipFill>
          <a:blip r:embed="rId3"/>
          <a:stretch>
            <a:fillRect/>
          </a:stretch>
        </p:blipFill>
        <p:spPr>
          <a:xfrm>
            <a:off x="5626191" y="3176336"/>
            <a:ext cx="5264916" cy="3932147"/>
          </a:xfrm>
          <a:prstGeom prst="rect">
            <a:avLst/>
          </a:prstGeom>
        </p:spPr>
      </p:pic>
    </p:spTree>
    <p:extLst>
      <p:ext uri="{BB962C8B-B14F-4D97-AF65-F5344CB8AC3E}">
        <p14:creationId xmlns:p14="http://schemas.microsoft.com/office/powerpoint/2010/main" val="9509125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4910" y="276726"/>
            <a:ext cx="4247513" cy="461665"/>
          </a:xfrm>
          <a:prstGeom prst="rect">
            <a:avLst/>
          </a:prstGeom>
        </p:spPr>
        <p:txBody>
          <a:bodyPr wrap="square">
            <a:spAutoFit/>
          </a:bodyPr>
          <a:lstStyle/>
          <a:p>
            <a:pPr algn="ctr"/>
            <a:r>
              <a:rPr lang="en-US" sz="2400" b="1" dirty="0" smtClean="0"/>
              <a:t>Exploring </a:t>
            </a:r>
            <a:r>
              <a:rPr lang="en-US" sz="2400" b="1" dirty="0" err="1" smtClean="0"/>
              <a:t>Paas</a:t>
            </a:r>
            <a:r>
              <a:rPr lang="en-US" sz="2400" b="1" dirty="0" smtClean="0"/>
              <a:t>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726811614"/>
              </p:ext>
            </p:extLst>
          </p:nvPr>
        </p:nvGraphicFramePr>
        <p:xfrm>
          <a:off x="-108285" y="930896"/>
          <a:ext cx="11562347" cy="11504595"/>
        </p:xfrm>
        <a:graphic>
          <a:graphicData uri="http://schemas.openxmlformats.org/drawingml/2006/table">
            <a:tbl>
              <a:tblPr/>
              <a:tblGrid>
                <a:gridCol w="11562347">
                  <a:extLst>
                    <a:ext uri="{9D8B030D-6E8A-4147-A177-3AD203B41FA5}">
                      <a16:colId xmlns:a16="http://schemas.microsoft.com/office/drawing/2014/main" val="3723025685"/>
                    </a:ext>
                  </a:extLst>
                </a:gridCol>
              </a:tblGrid>
              <a:tr h="582380">
                <a:tc>
                  <a:txBody>
                    <a:bodyPr/>
                    <a:lstStyle/>
                    <a:p>
                      <a:pPr algn="l"/>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1955214">
                <a:tc>
                  <a:txBody>
                    <a:bodyPr/>
                    <a:lstStyle/>
                    <a:p>
                      <a:r>
                        <a:rPr lang="en-US" sz="1800" b="1" i="0" kern="1200" dirty="0" err="1" smtClean="0">
                          <a:solidFill>
                            <a:schemeClr val="tx1"/>
                          </a:solidFill>
                          <a:effectLst/>
                          <a:latin typeface="+mn-lt"/>
                          <a:ea typeface="+mn-ea"/>
                          <a:cs typeface="+mn-cs"/>
                        </a:rPr>
                        <a:t>LongJump</a:t>
                      </a:r>
                      <a:r>
                        <a:rPr lang="en-US" sz="1800" kern="1200" dirty="0" smtClean="0">
                          <a:solidFill>
                            <a:schemeClr val="tx1"/>
                          </a:solidFill>
                          <a:effectLst/>
                          <a:latin typeface="+mn-lt"/>
                          <a:ea typeface="+mn-ea"/>
                          <a:cs typeface="+mn-cs"/>
                        </a:rPr>
                        <a:t> provides </a:t>
                      </a:r>
                      <a:r>
                        <a:rPr lang="en-US" sz="1800" b="1" i="0" kern="1200" dirty="0" smtClean="0">
                          <a:solidFill>
                            <a:schemeClr val="tx1"/>
                          </a:solidFill>
                          <a:effectLst/>
                          <a:latin typeface="+mn-lt"/>
                          <a:ea typeface="+mn-ea"/>
                          <a:cs typeface="+mn-cs"/>
                        </a:rPr>
                        <a:t>Platform as a Service</a:t>
                      </a:r>
                      <a:r>
                        <a:rPr lang="en-US" sz="180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PaaS</a:t>
                      </a:r>
                      <a:r>
                        <a:rPr lang="en-US" sz="1800" kern="1200" dirty="0" smtClean="0">
                          <a:solidFill>
                            <a:schemeClr val="tx1"/>
                          </a:solidFill>
                          <a:effectLst/>
                          <a:latin typeface="+mn-lt"/>
                          <a:ea typeface="+mn-ea"/>
                          <a:cs typeface="+mn-cs"/>
                        </a:rPr>
                        <a:t>) which </a:t>
                      </a:r>
                      <a:r>
                        <a:rPr lang="en-US" sz="1800" b="1" kern="1200" dirty="0" smtClean="0">
                          <a:solidFill>
                            <a:schemeClr val="tx1"/>
                          </a:solidFill>
                          <a:effectLst/>
                          <a:latin typeface="+mn-lt"/>
                          <a:ea typeface="+mn-ea"/>
                          <a:cs typeface="+mn-cs"/>
                        </a:rPr>
                        <a:t>allows non-programmers to design their own applications</a:t>
                      </a:r>
                      <a:r>
                        <a:rPr lang="en-US" sz="1800" kern="1200" dirty="0" smtClean="0">
                          <a:solidFill>
                            <a:schemeClr val="tx1"/>
                          </a:solidFill>
                          <a:effectLst/>
                          <a:latin typeface="+mn-lt"/>
                          <a:ea typeface="+mn-ea"/>
                          <a:cs typeface="+mn-cs"/>
                        </a:rPr>
                        <a:t>. Ideally, no programming skills would be needed ...</a:t>
                      </a:r>
                    </a:p>
                    <a:p>
                      <a:pPr marL="285750" indent="-285750">
                        <a:buFont typeface="Arial" panose="020B0604020202020204" pitchFamily="34" charset="0"/>
                        <a:buChar char="•"/>
                      </a:pPr>
                      <a:r>
                        <a:rPr lang="en-US" sz="1800" kern="1200" dirty="0" err="1" smtClean="0">
                          <a:solidFill>
                            <a:schemeClr val="tx1"/>
                          </a:solidFill>
                          <a:effectLst/>
                          <a:latin typeface="+mn-lt"/>
                          <a:ea typeface="+mn-ea"/>
                          <a:cs typeface="+mn-cs"/>
                        </a:rPr>
                        <a:t>LongJump</a:t>
                      </a:r>
                      <a:r>
                        <a:rPr lang="en-US" sz="1800" kern="1200" dirty="0" smtClean="0">
                          <a:solidFill>
                            <a:schemeClr val="tx1"/>
                          </a:solidFill>
                          <a:effectLst/>
                          <a:latin typeface="+mn-lt"/>
                          <a:ea typeface="+mn-ea"/>
                          <a:cs typeface="+mn-cs"/>
                        </a:rPr>
                        <a:t> creates browser-based Web applications that are database-enabled. </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Like other products mentioned in this section, </a:t>
                      </a:r>
                      <a:r>
                        <a:rPr lang="en-US" sz="1800" kern="1200" dirty="0" err="1" smtClean="0">
                          <a:solidFill>
                            <a:schemeClr val="tx1"/>
                          </a:solidFill>
                          <a:effectLst/>
                          <a:latin typeface="+mn-lt"/>
                          <a:ea typeface="+mn-ea"/>
                          <a:cs typeface="+mn-cs"/>
                        </a:rPr>
                        <a:t>LongJump</a:t>
                      </a:r>
                      <a:r>
                        <a:rPr lang="en-US" sz="1800" kern="1200" dirty="0" smtClean="0">
                          <a:solidFill>
                            <a:schemeClr val="tx1"/>
                          </a:solidFill>
                          <a:effectLst/>
                          <a:latin typeface="+mn-lt"/>
                          <a:ea typeface="+mn-ea"/>
                          <a:cs typeface="+mn-cs"/>
                        </a:rPr>
                        <a:t> comes with an </a:t>
                      </a:r>
                      <a:r>
                        <a:rPr lang="en-US" sz="1800" b="1" kern="1200" dirty="0" smtClean="0">
                          <a:solidFill>
                            <a:schemeClr val="tx1"/>
                          </a:solidFill>
                          <a:effectLst/>
                          <a:latin typeface="+mn-lt"/>
                          <a:ea typeface="+mn-ea"/>
                          <a:cs typeface="+mn-cs"/>
                        </a:rPr>
                        <a:t>Object Model Viewer</a:t>
                      </a:r>
                      <a:r>
                        <a:rPr lang="en-US" sz="1800" kern="1200" dirty="0" smtClean="0">
                          <a:solidFill>
                            <a:schemeClr val="tx1"/>
                          </a:solidFill>
                          <a:effectLst/>
                          <a:latin typeface="+mn-lt"/>
                          <a:ea typeface="+mn-ea"/>
                          <a:cs typeface="+mn-cs"/>
                        </a:rPr>
                        <a:t>, forms, reports, layout tools, dashboards, and site management tools. </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Access control is based on role- and rule-based access, and it allows for data-sharing between teams and between tenants. </a:t>
                      </a:r>
                      <a:r>
                        <a:rPr lang="en-US" sz="1800" kern="1200" dirty="0" err="1" smtClean="0">
                          <a:solidFill>
                            <a:schemeClr val="tx1"/>
                          </a:solidFill>
                          <a:effectLst/>
                          <a:latin typeface="+mn-lt"/>
                          <a:ea typeface="+mn-ea"/>
                          <a:cs typeface="+mn-cs"/>
                        </a:rPr>
                        <a:t>LongJump</a:t>
                      </a:r>
                      <a:r>
                        <a:rPr lang="en-US" sz="1800" kern="1200" dirty="0" smtClean="0">
                          <a:solidFill>
                            <a:schemeClr val="tx1"/>
                          </a:solidFill>
                          <a:effectLst/>
                          <a:latin typeface="+mn-lt"/>
                          <a:ea typeface="+mn-ea"/>
                          <a:cs typeface="+mn-cs"/>
                        </a:rPr>
                        <a:t> comes with a security policy engine that has user and group privileges, authentication, IP</a:t>
                      </a:r>
                    </a:p>
                    <a:p>
                      <a:pPr marL="285750" indent="-285750">
                        <a:buFont typeface="Arial" panose="020B0604020202020204" pitchFamily="34" charset="0"/>
                        <a:buChar char="•"/>
                      </a:pPr>
                      <a:r>
                        <a:rPr lang="en-US" sz="1800" b="0" i="0" kern="1200" dirty="0" err="1" smtClean="0">
                          <a:solidFill>
                            <a:schemeClr val="tx1"/>
                          </a:solidFill>
                          <a:effectLst/>
                          <a:latin typeface="+mn-lt"/>
                          <a:ea typeface="+mn-ea"/>
                          <a:cs typeface="+mn-cs"/>
                        </a:rPr>
                        <a:t>LongJump</a:t>
                      </a:r>
                      <a:r>
                        <a:rPr lang="en-US" sz="1800" b="0" i="0" kern="1200" dirty="0" smtClean="0">
                          <a:solidFill>
                            <a:schemeClr val="tx1"/>
                          </a:solidFill>
                          <a:effectLst/>
                          <a:latin typeface="+mn-lt"/>
                          <a:ea typeface="+mn-ea"/>
                          <a:cs typeface="+mn-cs"/>
                        </a:rPr>
                        <a:t> extends Java and uses a Model-View-Controller architecture (MVC) for its framework in the Developer Suite.</a:t>
                      </a:r>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4243270">
                <a:tc>
                  <a:txBody>
                    <a:bodyPr/>
                    <a:lstStyle/>
                    <a:p>
                      <a:pPr fontAlgn="t"/>
                      <a:endParaRPr lang="en-US" sz="2800" dirty="0">
                        <a:effectLst/>
                      </a:endParaRP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r h="1955214">
                <a:tc>
                  <a:txBody>
                    <a:bodyPr/>
                    <a:lstStyle/>
                    <a:p>
                      <a:pPr fontAlgn="t"/>
                      <a:r>
                        <a:rPr lang="en-US" sz="2800" dirty="0" smtClean="0">
                          <a:effectLst/>
                        </a:rPr>
                        <a:t> </a:t>
                      </a:r>
                      <a:r>
                        <a:rPr lang="en-US" sz="2800" dirty="0">
                          <a:effectLst/>
                        </a:rPr>
                        <a:t>the site </a:t>
                      </a:r>
                      <a:r>
                        <a:rPr lang="en-US" sz="2800" dirty="0" smtClean="0">
                          <a:effectLst/>
                        </a:rPr>
                        <a:t> </a:t>
                      </a:r>
                      <a:r>
                        <a:rPr lang="en-US" sz="2800" b="1" dirty="0" smtClean="0">
                          <a:effectLst/>
                        </a:rPr>
                        <a:t>Squarespace.com </a:t>
                      </a:r>
                      <a:r>
                        <a:rPr lang="en-US" sz="2800" dirty="0">
                          <a:effectLst/>
                        </a:rPr>
                        <a:t>was chosen to illustrate a point-and-click CMS system aimed at </a:t>
                      </a:r>
                      <a:r>
                        <a:rPr lang="en-US" sz="2800" b="1" dirty="0">
                          <a:effectLst/>
                        </a:rPr>
                        <a:t>supporting individuals, small businesses</a:t>
                      </a:r>
                      <a:r>
                        <a:rPr lang="en-US" sz="2800" dirty="0">
                          <a:effectLst/>
                        </a:rPr>
                        <a:t>, and other </a:t>
                      </a:r>
                      <a:r>
                        <a:rPr lang="en-US" sz="2800" b="1" dirty="0">
                          <a:effectLst/>
                        </a:rPr>
                        <a:t>small organizations</a:t>
                      </a:r>
                      <a:r>
                        <a:rPr lang="en-US" sz="2800" dirty="0">
                          <a:effectLst/>
                        </a:rPr>
                        <a:t>.</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250915139"/>
                  </a:ext>
                </a:extLst>
              </a:tr>
              <a:tr h="2412825">
                <a:tc>
                  <a:txBody>
                    <a:bodyPr/>
                    <a:lstStyle/>
                    <a:p>
                      <a:pPr fontAlgn="t"/>
                      <a:r>
                        <a:rPr lang="en-US" sz="2800" b="1" dirty="0">
                          <a:effectLst/>
                        </a:rPr>
                        <a:t>Squarespac</a:t>
                      </a:r>
                      <a:r>
                        <a:rPr lang="en-US" sz="2800" dirty="0">
                          <a:effectLst/>
                        </a:rPr>
                        <a:t>e is often associated </a:t>
                      </a:r>
                      <a:r>
                        <a:rPr lang="en-US" sz="2800" b="1" dirty="0">
                          <a:effectLst/>
                        </a:rPr>
                        <a:t>with blogging tools </a:t>
                      </a:r>
                      <a:r>
                        <a:rPr lang="en-US" sz="2800" dirty="0">
                          <a:effectLst/>
                        </a:rPr>
                        <a:t>(as is Drupal), but it is more than that</a:t>
                      </a:r>
                      <a:r>
                        <a:rPr lang="en-US" sz="2800" b="1" dirty="0">
                          <a:effectLst/>
                        </a:rPr>
                        <a:t>. Squarespace works with photos, imports information from other social tools</a:t>
                      </a:r>
                      <a:r>
                        <a:rPr lang="en-US" sz="2800" dirty="0">
                          <a:effectLst/>
                        </a:rPr>
                        <a:t>, and allows very attractive Web sites to be created by average users.</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3762446470"/>
                  </a:ext>
                </a:extLst>
              </a:tr>
            </a:tbl>
          </a:graphicData>
        </a:graphic>
      </p:graphicFrame>
      <p:pic>
        <p:nvPicPr>
          <p:cNvPr id="2" name="Picture 1"/>
          <p:cNvPicPr>
            <a:picLocks noChangeAspect="1"/>
          </p:cNvPicPr>
          <p:nvPr/>
        </p:nvPicPr>
        <p:blipFill>
          <a:blip r:embed="rId3"/>
          <a:stretch>
            <a:fillRect/>
          </a:stretch>
        </p:blipFill>
        <p:spPr>
          <a:xfrm>
            <a:off x="5588667" y="3705727"/>
            <a:ext cx="5377683" cy="4016368"/>
          </a:xfrm>
          <a:prstGeom prst="rect">
            <a:avLst/>
          </a:prstGeom>
        </p:spPr>
      </p:pic>
    </p:spTree>
    <p:extLst>
      <p:ext uri="{BB962C8B-B14F-4D97-AF65-F5344CB8AC3E}">
        <p14:creationId xmlns:p14="http://schemas.microsoft.com/office/powerpoint/2010/main" val="3307836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Exploring </a:t>
            </a:r>
            <a:r>
              <a:rPr lang="en-US" sz="2400" b="1" dirty="0" err="1" smtClean="0"/>
              <a:t>Paas</a:t>
            </a:r>
            <a:r>
              <a:rPr lang="en-US" sz="2400" b="1" dirty="0" smtClean="0"/>
              <a:t> </a:t>
            </a:r>
            <a:endParaRPr lang="en-US" sz="2400" b="1" dirty="0"/>
          </a:p>
        </p:txBody>
      </p:sp>
      <p:graphicFrame>
        <p:nvGraphicFramePr>
          <p:cNvPr id="3" name="Table 2"/>
          <p:cNvGraphicFramePr>
            <a:graphicFrameLocks noGrp="1"/>
          </p:cNvGraphicFramePr>
          <p:nvPr>
            <p:extLst>
              <p:ext uri="{D42A27DB-BD31-4B8C-83A1-F6EECF244321}">
                <p14:modId xmlns:p14="http://schemas.microsoft.com/office/powerpoint/2010/main" val="2958585665"/>
              </p:ext>
            </p:extLst>
          </p:nvPr>
        </p:nvGraphicFramePr>
        <p:xfrm>
          <a:off x="505327" y="1207622"/>
          <a:ext cx="10359190" cy="6782398"/>
        </p:xfrm>
        <a:graphic>
          <a:graphicData uri="http://schemas.openxmlformats.org/drawingml/2006/table">
            <a:tbl>
              <a:tblPr/>
              <a:tblGrid>
                <a:gridCol w="10359190">
                  <a:extLst>
                    <a:ext uri="{9D8B030D-6E8A-4147-A177-3AD203B41FA5}">
                      <a16:colId xmlns:a16="http://schemas.microsoft.com/office/drawing/2014/main" val="3723025685"/>
                    </a:ext>
                  </a:extLst>
                </a:gridCol>
              </a:tblGrid>
              <a:tr h="488968">
                <a:tc>
                  <a:txBody>
                    <a:bodyPr/>
                    <a:lstStyle/>
                    <a:p>
                      <a:pPr fontAlgn="t"/>
                      <a:r>
                        <a:rPr lang="en-US" sz="2800" dirty="0" smtClean="0">
                          <a:effectLst/>
                        </a:rPr>
                        <a:t> </a:t>
                      </a:r>
                      <a:r>
                        <a:rPr lang="en-US" sz="2800" dirty="0">
                          <a:effectLst/>
                        </a:rPr>
                        <a:t>the site </a:t>
                      </a:r>
                      <a:r>
                        <a:rPr lang="en-US" sz="2800" dirty="0" smtClean="0">
                          <a:effectLst/>
                        </a:rPr>
                        <a:t> </a:t>
                      </a:r>
                      <a:r>
                        <a:rPr lang="en-US" sz="2800" b="1" dirty="0" smtClean="0">
                          <a:effectLst/>
                        </a:rPr>
                        <a:t>Squarespace.com </a:t>
                      </a:r>
                      <a:r>
                        <a:rPr lang="en-US" sz="2800" dirty="0">
                          <a:effectLst/>
                        </a:rPr>
                        <a:t>was chosen to illustrate a point-and-click CMS system aimed at </a:t>
                      </a:r>
                      <a:r>
                        <a:rPr lang="en-US" sz="2800" b="1" dirty="0">
                          <a:effectLst/>
                        </a:rPr>
                        <a:t>supporting individuals, small businesses</a:t>
                      </a:r>
                      <a:r>
                        <a:rPr lang="en-US" sz="2800" dirty="0">
                          <a:effectLst/>
                        </a:rPr>
                        <a:t>, and other </a:t>
                      </a:r>
                      <a:r>
                        <a:rPr lang="en-US" sz="2800" b="1" dirty="0">
                          <a:effectLst/>
                        </a:rPr>
                        <a:t>small organizations</a:t>
                      </a:r>
                      <a:r>
                        <a:rPr lang="en-US" sz="2800" dirty="0">
                          <a:effectLst/>
                        </a:rPr>
                        <a:t>.</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ACC8CC"/>
                    </a:solidFill>
                  </a:tcPr>
                </a:tc>
                <a:extLst>
                  <a:ext uri="{0D108BD9-81ED-4DB2-BD59-A6C34878D82A}">
                    <a16:rowId xmlns:a16="http://schemas.microsoft.com/office/drawing/2014/main" val="1619436938"/>
                  </a:ext>
                </a:extLst>
              </a:tr>
              <a:tr h="1641605">
                <a:tc>
                  <a:txBody>
                    <a:bodyPr/>
                    <a:lstStyle/>
                    <a:p>
                      <a:pPr fontAlgn="t"/>
                      <a:r>
                        <a:rPr lang="en-US" sz="2800" b="1" dirty="0">
                          <a:effectLst/>
                        </a:rPr>
                        <a:t>Squarespac</a:t>
                      </a:r>
                      <a:r>
                        <a:rPr lang="en-US" sz="2800" dirty="0">
                          <a:effectLst/>
                        </a:rPr>
                        <a:t>e is often associated </a:t>
                      </a:r>
                      <a:r>
                        <a:rPr lang="en-US" sz="2800" b="1" dirty="0">
                          <a:effectLst/>
                        </a:rPr>
                        <a:t>with blogging tools </a:t>
                      </a:r>
                      <a:r>
                        <a:rPr lang="en-US" sz="2800" dirty="0">
                          <a:effectLst/>
                        </a:rPr>
                        <a:t>(as is Drupal), but it is more than that</a:t>
                      </a:r>
                      <a:r>
                        <a:rPr lang="en-US" sz="2800" b="1" dirty="0">
                          <a:effectLst/>
                        </a:rPr>
                        <a:t>. Squarespace works with photos, imports </a:t>
                      </a:r>
                      <a:r>
                        <a:rPr lang="en-US" sz="2800" b="1" dirty="0" smtClean="0">
                          <a:effectLst/>
                        </a:rPr>
                        <a:t> information </a:t>
                      </a:r>
                      <a:r>
                        <a:rPr lang="en-US" sz="2800" b="1" dirty="0">
                          <a:effectLst/>
                        </a:rPr>
                        <a:t>from other social tools</a:t>
                      </a:r>
                      <a:r>
                        <a:rPr lang="en-US" sz="2800" dirty="0">
                          <a:effectLst/>
                        </a:rPr>
                        <a:t>, and allows very attractive Web sites to be created by average users.</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2444898558"/>
                  </a:ext>
                </a:extLst>
              </a:tr>
              <a:tr h="3562666">
                <a:tc>
                  <a:txBody>
                    <a:bodyPr/>
                    <a:lstStyle/>
                    <a:p>
                      <a:pPr fontAlgn="t"/>
                      <a:r>
                        <a:rPr lang="en-US" sz="2800" dirty="0" smtClean="0">
                          <a:effectLst/>
                        </a:rPr>
                        <a:t> </a:t>
                      </a:r>
                      <a:r>
                        <a:rPr lang="en-US" sz="2800" dirty="0">
                          <a:effectLst/>
                        </a:rPr>
                        <a:t>the site </a:t>
                      </a:r>
                      <a:r>
                        <a:rPr lang="en-US" sz="2800" dirty="0" smtClean="0">
                          <a:effectLst/>
                        </a:rPr>
                        <a:t> </a:t>
                      </a:r>
                      <a:r>
                        <a:rPr lang="en-US" sz="2800" b="1" dirty="0" smtClean="0">
                          <a:effectLst/>
                        </a:rPr>
                        <a:t>Squarespace.com </a:t>
                      </a:r>
                      <a:r>
                        <a:rPr lang="en-US" sz="2800" dirty="0">
                          <a:effectLst/>
                        </a:rPr>
                        <a:t>was chosen to illustrate a point-and-click CMS system aimed at </a:t>
                      </a:r>
                      <a:r>
                        <a:rPr lang="en-US" sz="2800" b="1" dirty="0">
                          <a:effectLst/>
                        </a:rPr>
                        <a:t>supporting individuals, small businesses</a:t>
                      </a:r>
                      <a:r>
                        <a:rPr lang="en-US" sz="2800" dirty="0">
                          <a:effectLst/>
                        </a:rPr>
                        <a:t>, and other </a:t>
                      </a:r>
                      <a:r>
                        <a:rPr lang="en-US" sz="2800" b="1" dirty="0">
                          <a:effectLst/>
                        </a:rPr>
                        <a:t>small organizations</a:t>
                      </a:r>
                      <a:r>
                        <a:rPr lang="en-US" sz="2800" dirty="0">
                          <a:effectLst/>
                        </a:rPr>
                        <a:t>.</a:t>
                      </a:r>
                    </a:p>
                  </a:txBody>
                  <a:tcPr marL="58173" marR="58173" marT="58173" marB="58173">
                    <a:lnL w="9525" cap="flat" cmpd="sng" algn="ctr">
                      <a:solidFill>
                        <a:srgbClr val="729EA5"/>
                      </a:solidFill>
                      <a:prstDash val="solid"/>
                      <a:round/>
                      <a:headEnd type="none" w="med" len="med"/>
                      <a:tailEnd type="none" w="med" len="med"/>
                    </a:lnL>
                    <a:lnR w="9525" cap="flat" cmpd="sng" algn="ctr">
                      <a:solidFill>
                        <a:srgbClr val="729EA5"/>
                      </a:solidFill>
                      <a:prstDash val="solid"/>
                      <a:round/>
                      <a:headEnd type="none" w="med" len="med"/>
                      <a:tailEnd type="none" w="med" len="med"/>
                    </a:lnR>
                    <a:lnT w="9525" cap="flat" cmpd="sng" algn="ctr">
                      <a:solidFill>
                        <a:srgbClr val="729EA5"/>
                      </a:solidFill>
                      <a:prstDash val="solid"/>
                      <a:round/>
                      <a:headEnd type="none" w="med" len="med"/>
                      <a:tailEnd type="none" w="med" len="med"/>
                    </a:lnT>
                    <a:lnB w="9525" cap="flat" cmpd="sng" algn="ctr">
                      <a:solidFill>
                        <a:srgbClr val="729EA5"/>
                      </a:solidFill>
                      <a:prstDash val="solid"/>
                      <a:round/>
                      <a:headEnd type="none" w="med" len="med"/>
                      <a:tailEnd type="none" w="med" len="med"/>
                    </a:lnB>
                    <a:solidFill>
                      <a:srgbClr val="FFFFFF"/>
                    </a:solidFill>
                  </a:tcPr>
                </a:tc>
                <a:extLst>
                  <a:ext uri="{0D108BD9-81ED-4DB2-BD59-A6C34878D82A}">
                    <a16:rowId xmlns:a16="http://schemas.microsoft.com/office/drawing/2014/main" val="1250227547"/>
                  </a:ext>
                </a:extLst>
              </a:tr>
            </a:tbl>
          </a:graphicData>
        </a:graphic>
      </p:graphicFrame>
    </p:spTree>
    <p:extLst>
      <p:ext uri="{BB962C8B-B14F-4D97-AF65-F5344CB8AC3E}">
        <p14:creationId xmlns:p14="http://schemas.microsoft.com/office/powerpoint/2010/main" val="145447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5" name="Rectangle 4"/>
          <p:cNvSpPr/>
          <p:nvPr/>
        </p:nvSpPr>
        <p:spPr>
          <a:xfrm>
            <a:off x="585583" y="1254061"/>
            <a:ext cx="10916605" cy="3908762"/>
          </a:xfrm>
          <a:prstGeom prst="rect">
            <a:avLst/>
          </a:prstGeom>
        </p:spPr>
        <p:txBody>
          <a:bodyPr wrap="square">
            <a:spAutoFit/>
          </a:bodyPr>
          <a:lstStyle/>
          <a:p>
            <a:pPr algn="just"/>
            <a:endParaRPr lang="en-US" sz="320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rPr>
              <a:t>Due to this </a:t>
            </a:r>
            <a:r>
              <a:rPr lang="en-US" b="1" dirty="0">
                <a:solidFill>
                  <a:srgbClr val="000000"/>
                </a:solidFill>
                <a:latin typeface="Times New Roman" panose="02020603050405020304" pitchFamily="18" charset="0"/>
              </a:rPr>
              <a:t>advanced technology many services and </a:t>
            </a:r>
            <a:r>
              <a:rPr lang="en-US" b="1" dirty="0" smtClean="0">
                <a:solidFill>
                  <a:srgbClr val="000000"/>
                </a:solidFill>
                <a:latin typeface="Times New Roman" panose="02020603050405020304" pitchFamily="18" charset="0"/>
              </a:rPr>
              <a:t>resources became </a:t>
            </a:r>
            <a:r>
              <a:rPr lang="en-US" b="1" dirty="0">
                <a:solidFill>
                  <a:srgbClr val="000000"/>
                </a:solidFill>
                <a:latin typeface="Times New Roman" panose="02020603050405020304" pitchFamily="18" charset="0"/>
              </a:rPr>
              <a:t>available </a:t>
            </a:r>
            <a:r>
              <a:rPr lang="en-US" dirty="0">
                <a:solidFill>
                  <a:srgbClr val="000000"/>
                </a:solidFill>
                <a:latin typeface="Times New Roman" panose="02020603050405020304" pitchFamily="18" charset="0"/>
              </a:rPr>
              <a:t>for end users</a:t>
            </a:r>
            <a:r>
              <a:rPr lang="en-US" b="1" dirty="0">
                <a:solidFill>
                  <a:srgbClr val="000000"/>
                </a:solidFill>
                <a:latin typeface="Times New Roman" panose="02020603050405020304" pitchFamily="18" charset="0"/>
              </a:rPr>
              <a:t>, </a:t>
            </a:r>
            <a:endParaRPr lang="en-US" b="1" dirty="0" smtClean="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On </a:t>
            </a:r>
            <a:r>
              <a:rPr lang="en-US" dirty="0">
                <a:solidFill>
                  <a:srgbClr val="000000"/>
                </a:solidFill>
                <a:latin typeface="Times New Roman" panose="02020603050405020304" pitchFamily="18" charset="0"/>
              </a:rPr>
              <a:t>the other hand in terms of numbers cloud service provider companies </a:t>
            </a:r>
            <a:r>
              <a:rPr lang="en-US" dirty="0" smtClean="0">
                <a:solidFill>
                  <a:srgbClr val="000000"/>
                </a:solidFill>
                <a:latin typeface="Times New Roman" panose="02020603050405020304" pitchFamily="18" charset="0"/>
              </a:rPr>
              <a:t>has also </a:t>
            </a:r>
            <a:r>
              <a:rPr lang="en-US" dirty="0">
                <a:solidFill>
                  <a:srgbClr val="000000"/>
                </a:solidFill>
                <a:latin typeface="Times New Roman" panose="02020603050405020304" pitchFamily="18" charset="0"/>
              </a:rPr>
              <a:t>shown a rapid growth hence creating competition in the market </a:t>
            </a:r>
            <a:endParaRPr lang="en-US" dirty="0" smtClean="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It </a:t>
            </a:r>
            <a:r>
              <a:rPr lang="en-US" dirty="0">
                <a:solidFill>
                  <a:srgbClr val="000000"/>
                </a:solidFill>
                <a:latin typeface="Times New Roman" panose="02020603050405020304" pitchFamily="18" charset="0"/>
              </a:rPr>
              <a:t>traces a brief history of </a:t>
            </a:r>
            <a:r>
              <a:rPr lang="en-US" dirty="0" smtClean="0">
                <a:solidFill>
                  <a:srgbClr val="000000"/>
                </a:solidFill>
                <a:latin typeface="Times New Roman" panose="02020603050405020304" pitchFamily="18" charset="0"/>
              </a:rPr>
              <a:t>cloud computing</a:t>
            </a:r>
            <a:r>
              <a:rPr lang="en-US" dirty="0">
                <a:solidFill>
                  <a:srgbClr val="000000"/>
                </a:solidFill>
                <a:latin typeface="Times New Roman" panose="02020603050405020304" pitchFamily="18" charset="0"/>
              </a:rPr>
              <a:t>, its usage in the industry, major providers and pricing models used by </a:t>
            </a:r>
            <a:r>
              <a:rPr lang="en-US" dirty="0" smtClean="0">
                <a:solidFill>
                  <a:srgbClr val="000000"/>
                </a:solidFill>
                <a:latin typeface="Times New Roman" panose="02020603050405020304" pitchFamily="18" charset="0"/>
              </a:rPr>
              <a:t>them</a:t>
            </a:r>
          </a:p>
          <a:p>
            <a:pPr marL="285750" indent="-285750" algn="just">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The </a:t>
            </a:r>
            <a:r>
              <a:rPr lang="en-US" b="1" dirty="0">
                <a:solidFill>
                  <a:srgbClr val="000000"/>
                </a:solidFill>
                <a:latin typeface="Times New Roman" panose="02020603050405020304" pitchFamily="18" charset="0"/>
              </a:rPr>
              <a:t>objective of cloud service providers </a:t>
            </a:r>
            <a:r>
              <a:rPr lang="en-US" dirty="0">
                <a:solidFill>
                  <a:srgbClr val="000000"/>
                </a:solidFill>
                <a:latin typeface="Times New Roman" panose="02020603050405020304" pitchFamily="18" charset="0"/>
              </a:rPr>
              <a:t>is to </a:t>
            </a:r>
            <a:r>
              <a:rPr lang="en-US" b="1" dirty="0">
                <a:solidFill>
                  <a:srgbClr val="000000"/>
                </a:solidFill>
                <a:latin typeface="Times New Roman" panose="02020603050405020304" pitchFamily="18" charset="0"/>
              </a:rPr>
              <a:t>increase profit along with fulfilling objectives of </a:t>
            </a:r>
            <a:r>
              <a:rPr lang="en-US" dirty="0" smtClean="0">
                <a:solidFill>
                  <a:srgbClr val="000000"/>
                </a:solidFill>
                <a:latin typeface="Times New Roman" panose="02020603050405020304" pitchFamily="18" charset="0"/>
              </a:rPr>
              <a:t>organization and </a:t>
            </a:r>
            <a:r>
              <a:rPr lang="en-US" b="1" dirty="0" smtClean="0">
                <a:solidFill>
                  <a:srgbClr val="000000"/>
                </a:solidFill>
                <a:latin typeface="Times New Roman" panose="02020603050405020304" pitchFamily="18" charset="0"/>
              </a:rPr>
              <a:t>customers</a:t>
            </a:r>
            <a:r>
              <a:rPr lang="en-US" b="1" dirty="0">
                <a:solidFill>
                  <a:srgbClr val="000000"/>
                </a:solidFill>
                <a:latin typeface="Times New Roman" panose="02020603050405020304" pitchFamily="18" charset="0"/>
              </a:rPr>
              <a:t>' </a:t>
            </a:r>
            <a:r>
              <a:rPr lang="en-US" b="1" dirty="0" smtClean="0">
                <a:solidFill>
                  <a:srgbClr val="000000"/>
                </a:solidFill>
                <a:latin typeface="Times New Roman" panose="02020603050405020304" pitchFamily="18" charset="0"/>
              </a:rPr>
              <a:t>needs</a:t>
            </a:r>
          </a:p>
          <a:p>
            <a:pPr marL="285750" indent="-285750" algn="just">
              <a:lnSpc>
                <a:spcPct val="150000"/>
              </a:lnSpc>
              <a:buFont typeface="Arial" panose="020B0604020202020204" pitchFamily="34" charset="0"/>
              <a:buChar char="•"/>
            </a:pPr>
            <a:r>
              <a:rPr lang="en-US" dirty="0"/>
              <a:t>Cloud service providers from types of service like Infrastructure, software, security storage and testing</a:t>
            </a:r>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33177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5" name="Rectangle 4"/>
          <p:cNvSpPr/>
          <p:nvPr/>
        </p:nvSpPr>
        <p:spPr>
          <a:xfrm>
            <a:off x="585583" y="1254061"/>
            <a:ext cx="10916605" cy="2246769"/>
          </a:xfrm>
          <a:prstGeom prst="rect">
            <a:avLst/>
          </a:prstGeom>
        </p:spPr>
        <p:txBody>
          <a:bodyPr wrap="square">
            <a:spAutoFit/>
          </a:bodyPr>
          <a:lstStyle/>
          <a:p>
            <a:pPr algn="just"/>
            <a:endParaRPr lang="en-US" sz="320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rPr>
              <a:t>The benefits of cloud have direct impact on services providers </a:t>
            </a:r>
            <a:r>
              <a:rPr lang="en-US" dirty="0" smtClean="0">
                <a:solidFill>
                  <a:srgbClr val="000000"/>
                </a:solidFill>
                <a:latin typeface="Times New Roman" panose="02020603050405020304" pitchFamily="18" charset="0"/>
              </a:rPr>
              <a:t>and customers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companies like Microsoft, Google, Amazon, </a:t>
            </a:r>
            <a:r>
              <a:rPr lang="en-US" dirty="0" err="1">
                <a:solidFill>
                  <a:srgbClr val="000000"/>
                </a:solidFill>
                <a:latin typeface="Times New Roman" panose="02020603050405020304" pitchFamily="18" charset="0"/>
              </a:rPr>
              <a:t>Verzion</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Rockspace</a:t>
            </a:r>
            <a:r>
              <a:rPr lang="en-US" dirty="0">
                <a:solidFill>
                  <a:srgbClr val="000000"/>
                </a:solidFill>
                <a:latin typeface="Times New Roman" panose="02020603050405020304" pitchFamily="18" charset="0"/>
              </a:rPr>
              <a:t> has </a:t>
            </a:r>
            <a:r>
              <a:rPr lang="en-US" dirty="0" smtClean="0">
                <a:solidFill>
                  <a:srgbClr val="000000"/>
                </a:solidFill>
                <a:latin typeface="Times New Roman" panose="02020603050405020304" pitchFamily="18" charset="0"/>
              </a:rPr>
              <a:t>regularly change </a:t>
            </a:r>
            <a:r>
              <a:rPr lang="en-US" dirty="0">
                <a:solidFill>
                  <a:srgbClr val="000000"/>
                </a:solidFill>
                <a:latin typeface="Times New Roman" panose="02020603050405020304" pitchFamily="18" charset="0"/>
              </a:rPr>
              <a:t>pricing scheme to provide more customer friendly </a:t>
            </a:r>
            <a:r>
              <a:rPr lang="en-US" dirty="0" smtClean="0">
                <a:solidFill>
                  <a:srgbClr val="000000"/>
                </a:solidFill>
                <a:latin typeface="Times New Roman" panose="02020603050405020304" pitchFamily="18" charset="0"/>
              </a:rPr>
              <a:t>service</a:t>
            </a:r>
          </a:p>
          <a:p>
            <a:pPr marL="285750" indent="-285750" algn="just">
              <a:lnSpc>
                <a:spcPct val="150000"/>
              </a:lnSpc>
              <a:buFont typeface="Arial" panose="020B0604020202020204" pitchFamily="34" charset="0"/>
              <a:buChar char="•"/>
            </a:pPr>
            <a:r>
              <a:rPr lang="en-US" dirty="0" smtClean="0"/>
              <a:t>3 popular Cloud </a:t>
            </a:r>
            <a:r>
              <a:rPr lang="en-US" dirty="0"/>
              <a:t>Service Providers Amazon Web Service (AWS) | Microsoft Azure | Google Cloud Platform (GCP) </a:t>
            </a:r>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4742189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5" name="Rectangle 4"/>
          <p:cNvSpPr/>
          <p:nvPr/>
        </p:nvSpPr>
        <p:spPr>
          <a:xfrm>
            <a:off x="585583" y="1254061"/>
            <a:ext cx="10916605" cy="5155257"/>
          </a:xfrm>
          <a:prstGeom prst="rect">
            <a:avLst/>
          </a:prstGeom>
        </p:spPr>
        <p:txBody>
          <a:bodyPr wrap="square">
            <a:spAutoFit/>
          </a:bodyPr>
          <a:lstStyle/>
          <a:p>
            <a:pPr algn="just"/>
            <a:endParaRPr lang="en-US" sz="320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smtClean="0"/>
              <a:t>3 popular Cloud </a:t>
            </a:r>
            <a:r>
              <a:rPr lang="en-US" dirty="0"/>
              <a:t>Service Providers Amazon Web Service (AWS) | Microsoft Azure | Google Cloud Platform (GCP</a:t>
            </a:r>
            <a:r>
              <a:rPr lang="en-US" dirty="0" smtClean="0"/>
              <a:t>). </a:t>
            </a:r>
            <a:r>
              <a:rPr lang="en-US" dirty="0" smtClean="0"/>
              <a:t>As per the survey took place inn 2021:</a:t>
            </a:r>
            <a:endParaRPr lang="en-US" dirty="0" smtClean="0"/>
          </a:p>
          <a:p>
            <a:pPr marL="285750" indent="-285750" algn="just">
              <a:lnSpc>
                <a:spcPct val="150000"/>
              </a:lnSpc>
              <a:buFont typeface="Arial" panose="020B0604020202020204" pitchFamily="34" charset="0"/>
              <a:buChar char="•"/>
            </a:pPr>
            <a:r>
              <a:rPr lang="en-US" dirty="0"/>
              <a:t>Amazon web Services (AWS) is one of the oldest players in the market it was started in </a:t>
            </a:r>
            <a:r>
              <a:rPr lang="en-US" b="1" dirty="0"/>
              <a:t>2006</a:t>
            </a:r>
            <a:r>
              <a:rPr lang="en-US" dirty="0" smtClean="0"/>
              <a:t>.</a:t>
            </a:r>
          </a:p>
          <a:p>
            <a:pPr marL="285750" indent="-285750" algn="just">
              <a:lnSpc>
                <a:spcPct val="150000"/>
              </a:lnSpc>
              <a:buFont typeface="Arial" panose="020B0604020202020204" pitchFamily="34" charset="0"/>
              <a:buChar char="•"/>
            </a:pPr>
            <a:r>
              <a:rPr lang="en-US" dirty="0"/>
              <a:t>As </a:t>
            </a:r>
            <a:r>
              <a:rPr lang="en-US" b="1" dirty="0"/>
              <a:t>AWS is one of the oldest cloud platforms </a:t>
            </a:r>
            <a:r>
              <a:rPr lang="en-US" dirty="0"/>
              <a:t>in the market and is one of the famous cloud platforms available. So AWS is widely available. Amazon web Services (AWS) has </a:t>
            </a:r>
            <a:r>
              <a:rPr lang="en-US" b="1" dirty="0" smtClean="0"/>
              <a:t>26 </a:t>
            </a:r>
            <a:r>
              <a:rPr lang="en-US" b="1" dirty="0"/>
              <a:t>availability zones </a:t>
            </a:r>
            <a:r>
              <a:rPr lang="en-US" b="1" dirty="0" smtClean="0"/>
              <a:t>worldwide</a:t>
            </a:r>
          </a:p>
          <a:p>
            <a:pPr marL="285750" indent="-285750" algn="just">
              <a:lnSpc>
                <a:spcPct val="150000"/>
              </a:lnSpc>
              <a:buFont typeface="Arial" panose="020B0604020202020204" pitchFamily="34" charset="0"/>
              <a:buChar char="•"/>
            </a:pPr>
            <a:r>
              <a:rPr lang="en-US" dirty="0"/>
              <a:t>Google cloud platform </a:t>
            </a:r>
            <a:r>
              <a:rPr lang="en-US" b="1" dirty="0"/>
              <a:t>(GCP) launched in in 2011 </a:t>
            </a:r>
            <a:r>
              <a:rPr lang="en-US" dirty="0"/>
              <a:t>by Google to provide cloud computing services to its customers. Services provided by GCP includes storage, big data ,databases, analytics, cloud AI, Network, mobile computing, development tools, management tools, Internet of things, cloud security and data transfer. Google cloud platform (GCP) has </a:t>
            </a:r>
            <a:r>
              <a:rPr lang="en-US" b="1" dirty="0"/>
              <a:t>21 availability zones </a:t>
            </a:r>
            <a:r>
              <a:rPr lang="en-US" b="1" dirty="0" smtClean="0"/>
              <a:t>worldwide</a:t>
            </a:r>
          </a:p>
          <a:p>
            <a:pPr marL="285750" indent="-285750" algn="just">
              <a:lnSpc>
                <a:spcPct val="150000"/>
              </a:lnSpc>
              <a:buFont typeface="Arial" panose="020B0604020202020204" pitchFamily="34" charset="0"/>
              <a:buChar char="•"/>
            </a:pPr>
            <a:r>
              <a:rPr lang="en-US" dirty="0" smtClean="0"/>
              <a:t>Microsoft Azure </a:t>
            </a:r>
            <a:r>
              <a:rPr lang="en-US" b="1" dirty="0" smtClean="0"/>
              <a:t>launched </a:t>
            </a:r>
            <a:r>
              <a:rPr lang="en-US" b="1" dirty="0"/>
              <a:t>in in </a:t>
            </a:r>
            <a:r>
              <a:rPr lang="en-US" b="1" dirty="0" smtClean="0"/>
              <a:t>2014 </a:t>
            </a:r>
            <a:r>
              <a:rPr lang="en-US" dirty="0"/>
              <a:t>by </a:t>
            </a:r>
            <a:r>
              <a:rPr lang="en-US" dirty="0" smtClean="0"/>
              <a:t>Microsoft to </a:t>
            </a:r>
            <a:r>
              <a:rPr lang="en-US" dirty="0"/>
              <a:t>provide cloud computing services to its customers</a:t>
            </a:r>
            <a:r>
              <a:rPr lang="en-US" dirty="0" smtClean="0"/>
              <a:t>.</a:t>
            </a:r>
            <a:r>
              <a:rPr lang="en-US" dirty="0"/>
              <a:t> </a:t>
            </a:r>
            <a:r>
              <a:rPr lang="en-US" dirty="0" smtClean="0"/>
              <a:t>It </a:t>
            </a:r>
            <a:r>
              <a:rPr lang="en-US" dirty="0"/>
              <a:t>has </a:t>
            </a:r>
            <a:r>
              <a:rPr lang="en-US" b="1" dirty="0" smtClean="0"/>
              <a:t>54 </a:t>
            </a:r>
            <a:r>
              <a:rPr lang="en-US" b="1" dirty="0"/>
              <a:t>availability zones worldwide</a:t>
            </a:r>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89652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5" name="Rectangle 4"/>
          <p:cNvSpPr/>
          <p:nvPr/>
        </p:nvSpPr>
        <p:spPr>
          <a:xfrm>
            <a:off x="585583" y="1254061"/>
            <a:ext cx="10916605" cy="1831271"/>
          </a:xfrm>
          <a:prstGeom prst="rect">
            <a:avLst/>
          </a:prstGeom>
        </p:spPr>
        <p:txBody>
          <a:bodyPr wrap="square">
            <a:spAutoFit/>
          </a:bodyPr>
          <a:lstStyle/>
          <a:p>
            <a:pPr algn="just"/>
            <a:endParaRPr lang="en-US" sz="320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rPr>
              <a:t>The graph in figure 6 represents the growth among three cloud service platforms in last </a:t>
            </a:r>
            <a:r>
              <a:rPr lang="en-US" dirty="0" smtClean="0">
                <a:solidFill>
                  <a:srgbClr val="000000"/>
                </a:solidFill>
                <a:latin typeface="Times New Roman" panose="02020603050405020304" pitchFamily="18" charset="0"/>
              </a:rPr>
              <a:t>5 years (2015 to 2019)</a:t>
            </a:r>
          </a:p>
          <a:p>
            <a:pPr marL="285750" indent="-285750" algn="just">
              <a:lnSpc>
                <a:spcPct val="150000"/>
              </a:lnSpc>
              <a:buFont typeface="Arial" panose="020B0604020202020204" pitchFamily="34" charset="0"/>
              <a:buChar char="•"/>
            </a:pPr>
            <a:r>
              <a:rPr lang="en-US" dirty="0"/>
              <a:t>It is clearly visible that in last 5 years the popularity of Amazon Web Services (AWS) has surpassed Microsoft Azure and Google cloud platform (GCP) worldwide</a:t>
            </a:r>
            <a:r>
              <a:rPr lang="en-US" dirty="0" smtClean="0">
                <a:solidFill>
                  <a:srgbClr val="000000"/>
                </a:solidFill>
                <a:latin typeface="Times New Roman" panose="02020603050405020304" pitchFamily="18" charset="0"/>
              </a:rPr>
              <a:t> </a:t>
            </a:r>
            <a:endParaRPr lang="en-US" dirty="0">
              <a:solidFill>
                <a:srgbClr val="000000"/>
              </a:solidFill>
              <a:latin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932821" y="3500715"/>
            <a:ext cx="7198842" cy="3032906"/>
          </a:xfrm>
          <a:prstGeom prst="rect">
            <a:avLst/>
          </a:prstGeom>
        </p:spPr>
      </p:pic>
    </p:spTree>
    <p:extLst>
      <p:ext uri="{BB962C8B-B14F-4D97-AF65-F5344CB8AC3E}">
        <p14:creationId xmlns:p14="http://schemas.microsoft.com/office/powerpoint/2010/main" val="3127809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42211" y="2077132"/>
            <a:ext cx="10602693" cy="4294762"/>
          </a:xfrm>
          <a:prstGeom prst="rect">
            <a:avLst/>
          </a:prstGeom>
        </p:spPr>
      </p:pic>
      <p:sp>
        <p:nvSpPr>
          <p:cNvPr id="2" name="Rectangle 1"/>
          <p:cNvSpPr/>
          <p:nvPr/>
        </p:nvSpPr>
        <p:spPr>
          <a:xfrm>
            <a:off x="3196232" y="353217"/>
            <a:ext cx="5181285" cy="584775"/>
          </a:xfrm>
          <a:prstGeom prst="rect">
            <a:avLst/>
          </a:prstGeom>
        </p:spPr>
        <p:txBody>
          <a:bodyPr wrap="square">
            <a:spAutoFit/>
          </a:bodyPr>
          <a:lstStyle/>
          <a:p>
            <a:r>
              <a:rPr lang="en-US" sz="3200" u="sng" dirty="0" smtClean="0"/>
              <a:t>5.3.1 VM Provisioning Process</a:t>
            </a:r>
            <a:endParaRPr lang="en-US" sz="3200" u="sng" dirty="0"/>
          </a:p>
        </p:txBody>
      </p:sp>
      <p:sp>
        <p:nvSpPr>
          <p:cNvPr id="3" name="Rectangle 2"/>
          <p:cNvSpPr/>
          <p:nvPr/>
        </p:nvSpPr>
        <p:spPr>
          <a:xfrm>
            <a:off x="488811" y="1322896"/>
            <a:ext cx="9088326" cy="369332"/>
          </a:xfrm>
          <a:prstGeom prst="rect">
            <a:avLst/>
          </a:prstGeom>
        </p:spPr>
        <p:txBody>
          <a:bodyPr wrap="square">
            <a:spAutoFit/>
          </a:bodyPr>
          <a:lstStyle/>
          <a:p>
            <a:r>
              <a:rPr lang="en-US" dirty="0"/>
              <a:t>Provisioning a virtual machine or server can be explained and illustrated as in Figure 5.4</a:t>
            </a:r>
          </a:p>
        </p:txBody>
      </p:sp>
    </p:spTree>
    <p:extLst>
      <p:ext uri="{BB962C8B-B14F-4D97-AF65-F5344CB8AC3E}">
        <p14:creationId xmlns:p14="http://schemas.microsoft.com/office/powerpoint/2010/main" val="20069656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2" name="Rectangle 1"/>
          <p:cNvSpPr/>
          <p:nvPr/>
        </p:nvSpPr>
        <p:spPr>
          <a:xfrm>
            <a:off x="842211" y="2071120"/>
            <a:ext cx="9760715" cy="1477328"/>
          </a:xfrm>
          <a:prstGeom prst="rect">
            <a:avLst/>
          </a:prstGeom>
        </p:spPr>
        <p:txBody>
          <a:bodyPr wrap="square">
            <a:spAutoFit/>
          </a:bodyPr>
          <a:lstStyle/>
          <a:p>
            <a:r>
              <a:rPr lang="en-US" b="1" dirty="0">
                <a:solidFill>
                  <a:srgbClr val="000000"/>
                </a:solidFill>
                <a:latin typeface="Arial" panose="020B0604020202020204" pitchFamily="34" charset="0"/>
              </a:rPr>
              <a:t>Cloud Service </a:t>
            </a:r>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Providers </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Benefits </a:t>
            </a:r>
            <a:r>
              <a:rPr lang="en-US" dirty="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Limitations</a:t>
            </a:r>
          </a:p>
          <a:p>
            <a:r>
              <a:rPr lang="en-US" b="1"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	</a:t>
            </a:r>
            <a:endParaRPr lang="en-US" dirty="0" smtClean="0">
              <a:solidFill>
                <a:srgbClr val="000000"/>
              </a:solidFill>
              <a:latin typeface="Arial" panose="020B0604020202020204" pitchFamily="34" charset="0"/>
            </a:endParaRPr>
          </a:p>
          <a:p>
            <a:endParaRPr lang="en-US" dirty="0" smtClean="0"/>
          </a:p>
          <a:p>
            <a:endParaRPr lang="en-US" dirty="0">
              <a:solidFill>
                <a:srgbClr val="000000"/>
              </a:solidFill>
              <a:latin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923" y="2956008"/>
            <a:ext cx="5972175" cy="2028825"/>
          </a:xfrm>
          <a:prstGeom prst="rect">
            <a:avLst/>
          </a:prstGeom>
        </p:spPr>
      </p:pic>
    </p:spTree>
    <p:extLst>
      <p:ext uri="{BB962C8B-B14F-4D97-AF65-F5344CB8AC3E}">
        <p14:creationId xmlns:p14="http://schemas.microsoft.com/office/powerpoint/2010/main" val="1420868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2" name="Rectangle 1"/>
          <p:cNvSpPr/>
          <p:nvPr/>
        </p:nvSpPr>
        <p:spPr>
          <a:xfrm>
            <a:off x="842211" y="2071120"/>
            <a:ext cx="9760715" cy="1477328"/>
          </a:xfrm>
          <a:prstGeom prst="rect">
            <a:avLst/>
          </a:prstGeom>
        </p:spPr>
        <p:txBody>
          <a:bodyPr wrap="square">
            <a:spAutoFit/>
          </a:bodyPr>
          <a:lstStyle/>
          <a:p>
            <a:r>
              <a:rPr lang="en-US" b="1" dirty="0">
                <a:solidFill>
                  <a:srgbClr val="000000"/>
                </a:solidFill>
                <a:latin typeface="Arial" panose="020B0604020202020204" pitchFamily="34" charset="0"/>
              </a:rPr>
              <a:t>Cloud Service </a:t>
            </a:r>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Providers </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Benefits </a:t>
            </a:r>
            <a:r>
              <a:rPr lang="en-US" dirty="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Limitations</a:t>
            </a:r>
          </a:p>
          <a:p>
            <a:r>
              <a:rPr lang="en-US" b="1"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	</a:t>
            </a:r>
            <a:endParaRPr lang="en-US" dirty="0" smtClean="0">
              <a:solidFill>
                <a:srgbClr val="000000"/>
              </a:solidFill>
              <a:latin typeface="Arial" panose="020B0604020202020204" pitchFamily="34" charset="0"/>
            </a:endParaRPr>
          </a:p>
          <a:p>
            <a:endParaRPr lang="en-US" dirty="0" smtClean="0"/>
          </a:p>
          <a:p>
            <a:endParaRPr lang="en-US" dirty="0">
              <a:solidFill>
                <a:srgbClr val="000000"/>
              </a:solidFill>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1" y="3260607"/>
            <a:ext cx="6238875" cy="2209800"/>
          </a:xfrm>
          <a:prstGeom prst="rect">
            <a:avLst/>
          </a:prstGeom>
        </p:spPr>
      </p:pic>
    </p:spTree>
    <p:extLst>
      <p:ext uri="{BB962C8B-B14F-4D97-AF65-F5344CB8AC3E}">
        <p14:creationId xmlns:p14="http://schemas.microsoft.com/office/powerpoint/2010/main" val="690315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79" y="53732"/>
            <a:ext cx="11538284" cy="1200329"/>
          </a:xfrm>
          <a:prstGeom prst="rect">
            <a:avLst/>
          </a:prstGeom>
        </p:spPr>
        <p:txBody>
          <a:bodyPr wrap="square">
            <a:spAutoFit/>
          </a:bodyPr>
          <a:lstStyle/>
          <a:p>
            <a:pPr algn="ctr"/>
            <a:r>
              <a:rPr lang="en-US" sz="2400" b="1" dirty="0"/>
              <a:t>A Review on Amazon Web Service (AWS), Microsoft Azure</a:t>
            </a:r>
          </a:p>
          <a:p>
            <a:pPr algn="ctr"/>
            <a:r>
              <a:rPr lang="en-US" sz="2400" b="1" dirty="0"/>
              <a:t>&amp;</a:t>
            </a:r>
          </a:p>
          <a:p>
            <a:pPr algn="ctr"/>
            <a:r>
              <a:rPr lang="en-US" sz="2400" b="1" dirty="0"/>
              <a:t>Google Cloud Platform (GCP) Services</a:t>
            </a:r>
          </a:p>
        </p:txBody>
      </p:sp>
      <p:sp>
        <p:nvSpPr>
          <p:cNvPr id="2" name="Rectangle 1"/>
          <p:cNvSpPr/>
          <p:nvPr/>
        </p:nvSpPr>
        <p:spPr>
          <a:xfrm>
            <a:off x="842211" y="2071120"/>
            <a:ext cx="9760715" cy="1477328"/>
          </a:xfrm>
          <a:prstGeom prst="rect">
            <a:avLst/>
          </a:prstGeom>
        </p:spPr>
        <p:txBody>
          <a:bodyPr wrap="square">
            <a:spAutoFit/>
          </a:bodyPr>
          <a:lstStyle/>
          <a:p>
            <a:r>
              <a:rPr lang="en-US" b="1" dirty="0">
                <a:solidFill>
                  <a:srgbClr val="000000"/>
                </a:solidFill>
                <a:latin typeface="Arial" panose="020B0604020202020204" pitchFamily="34" charset="0"/>
              </a:rPr>
              <a:t>Cloud Service </a:t>
            </a:r>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Providers </a:t>
            </a:r>
            <a:r>
              <a:rPr lang="en-US" dirty="0">
                <a:solidFill>
                  <a:srgbClr val="000000"/>
                </a:solidFill>
                <a:latin typeface="Arial" panose="020B0604020202020204" pitchFamily="34" charset="0"/>
              </a:rPr>
              <a:t>	</a:t>
            </a:r>
            <a:r>
              <a:rPr lang="en-US" dirty="0" smtClean="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Benefits </a:t>
            </a:r>
            <a:r>
              <a:rPr lang="en-US" dirty="0">
                <a:solidFill>
                  <a:srgbClr val="000000"/>
                </a:solidFill>
                <a:latin typeface="Arial" panose="020B0604020202020204" pitchFamily="34" charset="0"/>
              </a:rPr>
              <a:t>	</a:t>
            </a:r>
            <a:r>
              <a:rPr lang="en-US" b="1" dirty="0" smtClean="0">
                <a:solidFill>
                  <a:srgbClr val="000000"/>
                </a:solidFill>
                <a:latin typeface="Arial" panose="020B0604020202020204" pitchFamily="34" charset="0"/>
              </a:rPr>
              <a:t>Limitations</a:t>
            </a:r>
          </a:p>
          <a:p>
            <a:r>
              <a:rPr lang="en-US" b="1" dirty="0" smtClean="0">
                <a:solidFill>
                  <a:srgbClr val="000000"/>
                </a:solidFill>
                <a:latin typeface="Arial" panose="020B0604020202020204" pitchFamily="34" charset="0"/>
              </a:rPr>
              <a:t> </a:t>
            </a:r>
            <a:r>
              <a:rPr lang="en-US" dirty="0">
                <a:solidFill>
                  <a:srgbClr val="000000"/>
                </a:solidFill>
                <a:latin typeface="Arial" panose="020B0604020202020204" pitchFamily="34" charset="0"/>
              </a:rPr>
              <a:t>	</a:t>
            </a:r>
            <a:endParaRPr lang="en-US" dirty="0" smtClean="0">
              <a:solidFill>
                <a:srgbClr val="000000"/>
              </a:solidFill>
              <a:latin typeface="Arial" panose="020B0604020202020204" pitchFamily="34" charset="0"/>
            </a:endParaRPr>
          </a:p>
          <a:p>
            <a:endParaRPr lang="en-US" dirty="0" smtClean="0"/>
          </a:p>
          <a:p>
            <a:endParaRPr lang="en-US" dirty="0">
              <a:solidFill>
                <a:srgbClr val="000000"/>
              </a:solidFill>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46" y="2965332"/>
            <a:ext cx="6305550" cy="1400175"/>
          </a:xfrm>
          <a:prstGeom prst="rect">
            <a:avLst/>
          </a:prstGeom>
        </p:spPr>
      </p:pic>
    </p:spTree>
    <p:extLst>
      <p:ext uri="{BB962C8B-B14F-4D97-AF65-F5344CB8AC3E}">
        <p14:creationId xmlns:p14="http://schemas.microsoft.com/office/powerpoint/2010/main" val="3619314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1160" y="1825625"/>
            <a:ext cx="5429680" cy="4351338"/>
          </a:xfrm>
        </p:spPr>
      </p:pic>
    </p:spTree>
    <p:extLst>
      <p:ext uri="{BB962C8B-B14F-4D97-AF65-F5344CB8AC3E}">
        <p14:creationId xmlns:p14="http://schemas.microsoft.com/office/powerpoint/2010/main" val="56573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68941"/>
            <a:ext cx="10784305" cy="5908022"/>
          </a:xfrm>
        </p:spPr>
        <p:txBody>
          <a:bodyPr>
            <a:normAutofit/>
          </a:bodyPr>
          <a:lstStyle/>
          <a:p>
            <a:pPr marL="0" indent="0">
              <a:buNone/>
            </a:pPr>
            <a:r>
              <a:rPr lang="en-US" u="sng" dirty="0"/>
              <a:t>5.3.1 VM Provisioning Process</a:t>
            </a:r>
          </a:p>
          <a:p>
            <a:pPr marL="0" indent="0">
              <a:buNone/>
            </a:pPr>
            <a:r>
              <a:rPr lang="en-US" u="sng" dirty="0" smtClean="0"/>
              <a:t>Steps </a:t>
            </a:r>
            <a:r>
              <a:rPr lang="en-US" u="sng" dirty="0"/>
              <a:t>to Provision </a:t>
            </a:r>
            <a:r>
              <a:rPr lang="en-US" u="sng" dirty="0" smtClean="0"/>
              <a:t>VM</a:t>
            </a:r>
            <a:r>
              <a:rPr lang="en-US" u="sng" dirty="0"/>
              <a:t>:</a:t>
            </a:r>
            <a:endParaRPr lang="en-US" u="sng" dirty="0" smtClean="0"/>
          </a:p>
          <a:p>
            <a:pPr>
              <a:lnSpc>
                <a:spcPct val="150000"/>
              </a:lnSpc>
            </a:pPr>
            <a:r>
              <a:rPr lang="en-US" sz="2000" dirty="0" smtClean="0"/>
              <a:t>Firstly</a:t>
            </a:r>
            <a:r>
              <a:rPr lang="en-US" sz="2000" dirty="0"/>
              <a:t>, </a:t>
            </a:r>
            <a:r>
              <a:rPr lang="en-US" sz="2000" b="1" dirty="0" smtClean="0"/>
              <a:t>we </a:t>
            </a:r>
            <a:r>
              <a:rPr lang="en-US" sz="2000" b="1" dirty="0"/>
              <a:t>need to select a server from a pool of available</a:t>
            </a:r>
            <a:r>
              <a:rPr lang="en-US" sz="2000" dirty="0"/>
              <a:t> </a:t>
            </a:r>
            <a:r>
              <a:rPr lang="en-US" sz="2000" b="1" dirty="0" smtClean="0"/>
              <a:t>servers</a:t>
            </a:r>
            <a:r>
              <a:rPr lang="en-US" sz="2000" dirty="0" smtClean="0"/>
              <a:t> along </a:t>
            </a:r>
            <a:r>
              <a:rPr lang="en-US" sz="2000" dirty="0"/>
              <a:t>with the appropriate </a:t>
            </a:r>
            <a:r>
              <a:rPr lang="en-US" sz="2000" dirty="0" smtClean="0"/>
              <a:t>OS template we </a:t>
            </a:r>
            <a:r>
              <a:rPr lang="en-US" sz="2000" dirty="0"/>
              <a:t>need to provision the virtual machine.</a:t>
            </a:r>
          </a:p>
          <a:p>
            <a:pPr>
              <a:lnSpc>
                <a:spcPct val="150000"/>
              </a:lnSpc>
            </a:pPr>
            <a:r>
              <a:rPr lang="en-US" sz="2000" dirty="0"/>
              <a:t> Secondly, </a:t>
            </a:r>
            <a:r>
              <a:rPr lang="en-US" sz="2000" b="1" dirty="0" smtClean="0"/>
              <a:t>we </a:t>
            </a:r>
            <a:r>
              <a:rPr lang="en-US" sz="2000" b="1" dirty="0"/>
              <a:t>need to load the appropriate software (operating </a:t>
            </a:r>
            <a:r>
              <a:rPr lang="en-US" sz="2000" b="1" dirty="0" smtClean="0"/>
              <a:t>system, </a:t>
            </a:r>
            <a:r>
              <a:rPr lang="en-US" sz="2000" b="1" dirty="0"/>
              <a:t>device drivers, middleware, and </a:t>
            </a:r>
            <a:r>
              <a:rPr lang="en-US" sz="2000" b="1" dirty="0" smtClean="0"/>
              <a:t>the needed </a:t>
            </a:r>
            <a:r>
              <a:rPr lang="en-US" sz="2000" b="1" dirty="0"/>
              <a:t>applications for the service required</a:t>
            </a:r>
            <a:r>
              <a:rPr lang="en-US" sz="2000" dirty="0"/>
              <a:t>).</a:t>
            </a:r>
          </a:p>
          <a:p>
            <a:pPr>
              <a:lnSpc>
                <a:spcPct val="150000"/>
              </a:lnSpc>
            </a:pPr>
            <a:r>
              <a:rPr lang="en-US" sz="2000" dirty="0"/>
              <a:t> Thirdly, </a:t>
            </a:r>
            <a:r>
              <a:rPr lang="en-US" sz="2000" dirty="0" smtClean="0"/>
              <a:t>we </a:t>
            </a:r>
            <a:r>
              <a:rPr lang="en-US" sz="2000" dirty="0"/>
              <a:t>need to </a:t>
            </a:r>
            <a:r>
              <a:rPr lang="en-US" sz="2000" b="1" dirty="0"/>
              <a:t>customize and configure the machine </a:t>
            </a:r>
            <a:r>
              <a:rPr lang="en-US" sz="2000" dirty="0"/>
              <a:t>(e.g., </a:t>
            </a:r>
            <a:r>
              <a:rPr lang="en-US" sz="2000" dirty="0" smtClean="0"/>
              <a:t>IP address</a:t>
            </a:r>
            <a:r>
              <a:rPr lang="en-US" sz="2000" dirty="0"/>
              <a:t>, Gateway) to configure an associated network and </a:t>
            </a:r>
            <a:r>
              <a:rPr lang="en-US" sz="2000" dirty="0" smtClean="0"/>
              <a:t>storage resources</a:t>
            </a:r>
            <a:r>
              <a:rPr lang="en-US" sz="2000" dirty="0"/>
              <a:t>.</a:t>
            </a:r>
          </a:p>
          <a:p>
            <a:pPr>
              <a:lnSpc>
                <a:spcPct val="150000"/>
              </a:lnSpc>
            </a:pPr>
            <a:r>
              <a:rPr lang="en-US" sz="2000" dirty="0"/>
              <a:t> </a:t>
            </a:r>
            <a:r>
              <a:rPr lang="en-US" sz="2000" b="1" dirty="0"/>
              <a:t>Finally, the virtual server is ready to start </a:t>
            </a:r>
            <a:r>
              <a:rPr lang="en-US" sz="2000" dirty="0"/>
              <a:t>with its newly loaded software</a:t>
            </a:r>
            <a:r>
              <a:rPr lang="en-US" sz="2000" dirty="0" smtClean="0"/>
              <a:t>.</a:t>
            </a:r>
            <a:endParaRPr lang="en-US" sz="2000" dirty="0"/>
          </a:p>
        </p:txBody>
      </p:sp>
    </p:spTree>
    <p:extLst>
      <p:ext uri="{BB962C8B-B14F-4D97-AF65-F5344CB8AC3E}">
        <p14:creationId xmlns:p14="http://schemas.microsoft.com/office/powerpoint/2010/main" val="427641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071" y="242047"/>
            <a:ext cx="10990729" cy="5934916"/>
          </a:xfrm>
        </p:spPr>
        <p:txBody>
          <a:bodyPr>
            <a:normAutofit fontScale="92500" lnSpcReduction="10000"/>
          </a:bodyPr>
          <a:lstStyle/>
          <a:p>
            <a:pPr marL="0" indent="0" algn="just">
              <a:lnSpc>
                <a:spcPct val="150000"/>
              </a:lnSpc>
              <a:buNone/>
            </a:pPr>
            <a:r>
              <a:rPr lang="en-US" sz="2600" dirty="0"/>
              <a:t>To summarize, </a:t>
            </a:r>
            <a:endParaRPr lang="en-US" sz="2600" dirty="0" smtClean="0"/>
          </a:p>
          <a:p>
            <a:pPr algn="just">
              <a:lnSpc>
                <a:spcPct val="150000"/>
              </a:lnSpc>
            </a:pPr>
            <a:r>
              <a:rPr lang="en-US" sz="1800" dirty="0"/>
              <a:t>S</a:t>
            </a:r>
            <a:r>
              <a:rPr lang="en-US" sz="1800" dirty="0" smtClean="0"/>
              <a:t>erver </a:t>
            </a:r>
            <a:r>
              <a:rPr lang="en-US" sz="1800" dirty="0"/>
              <a:t>provisioning is </a:t>
            </a:r>
            <a:r>
              <a:rPr lang="en-US" sz="1800" u="sng" dirty="0"/>
              <a:t>defining server’s configuration based </a:t>
            </a:r>
            <a:r>
              <a:rPr lang="en-US" sz="1800" u="sng" dirty="0" smtClean="0"/>
              <a:t>on the </a:t>
            </a:r>
            <a:r>
              <a:rPr lang="en-US" sz="1800" u="sng" dirty="0"/>
              <a:t>organization requirements</a:t>
            </a:r>
            <a:r>
              <a:rPr lang="en-US" sz="1800" dirty="0"/>
              <a:t>, a hardware, and software component (processor</a:t>
            </a:r>
            <a:r>
              <a:rPr lang="en-US" sz="1800" dirty="0" smtClean="0"/>
              <a:t>, RAM</a:t>
            </a:r>
            <a:r>
              <a:rPr lang="en-US" sz="1800" dirty="0"/>
              <a:t>, storage, networking, operating system, applications, etc.). </a:t>
            </a:r>
            <a:endParaRPr lang="en-US" sz="1800" dirty="0" smtClean="0"/>
          </a:p>
          <a:p>
            <a:pPr algn="just">
              <a:lnSpc>
                <a:spcPct val="150000"/>
              </a:lnSpc>
            </a:pPr>
            <a:r>
              <a:rPr lang="en-US" sz="1800" dirty="0" smtClean="0"/>
              <a:t>Normally, virtual </a:t>
            </a:r>
            <a:r>
              <a:rPr lang="en-US" sz="1800" dirty="0"/>
              <a:t>machines can be provisioned by manually installing an </a:t>
            </a:r>
            <a:r>
              <a:rPr lang="en-US" sz="1800" dirty="0" smtClean="0"/>
              <a:t>operating system</a:t>
            </a:r>
            <a:r>
              <a:rPr lang="en-US" sz="1800" b="1" dirty="0"/>
              <a:t>, </a:t>
            </a:r>
            <a:r>
              <a:rPr lang="en-US" sz="1800" b="1" u="sng" dirty="0"/>
              <a:t>by using a preconfigured VM template</a:t>
            </a:r>
            <a:r>
              <a:rPr lang="en-US" sz="1800" u="sng" dirty="0"/>
              <a:t>, by cloning an existing VM, </a:t>
            </a:r>
            <a:r>
              <a:rPr lang="en-US" sz="1800" u="sng" dirty="0" smtClean="0"/>
              <a:t>or by </a:t>
            </a:r>
            <a:r>
              <a:rPr lang="en-US" sz="1800" u="sng" dirty="0"/>
              <a:t>importing a physical server or a virtual server from another </a:t>
            </a:r>
            <a:r>
              <a:rPr lang="en-US" sz="1800" u="sng" dirty="0" smtClean="0"/>
              <a:t>hosting platform</a:t>
            </a:r>
            <a:r>
              <a:rPr lang="en-US" sz="1800" dirty="0"/>
              <a:t>. </a:t>
            </a:r>
            <a:endParaRPr lang="en-US" sz="1800" dirty="0" smtClean="0"/>
          </a:p>
          <a:p>
            <a:pPr algn="just">
              <a:lnSpc>
                <a:spcPct val="150000"/>
              </a:lnSpc>
            </a:pPr>
            <a:r>
              <a:rPr lang="en-US" sz="1800" dirty="0" smtClean="0"/>
              <a:t>After </a:t>
            </a:r>
            <a:r>
              <a:rPr lang="en-US" sz="1800" dirty="0"/>
              <a:t>creating a </a:t>
            </a:r>
            <a:r>
              <a:rPr lang="en-US" sz="1800" b="1" dirty="0"/>
              <a:t>virtual machine by virtualizing a physical server</a:t>
            </a:r>
            <a:r>
              <a:rPr lang="en-US" sz="1800" dirty="0"/>
              <a:t>, or </a:t>
            </a:r>
            <a:r>
              <a:rPr lang="en-US" sz="1800" dirty="0" smtClean="0"/>
              <a:t>by building </a:t>
            </a:r>
            <a:r>
              <a:rPr lang="en-US" sz="1800" dirty="0"/>
              <a:t>a new virtual server in the virtual environment</a:t>
            </a:r>
            <a:r>
              <a:rPr lang="en-US" sz="1800" b="1" dirty="0"/>
              <a:t>, a template can </a:t>
            </a:r>
            <a:r>
              <a:rPr lang="en-US" sz="1800" b="1" dirty="0" smtClean="0"/>
              <a:t>be created </a:t>
            </a:r>
            <a:r>
              <a:rPr lang="en-US" sz="1800" b="1" dirty="0"/>
              <a:t>out of it. </a:t>
            </a:r>
            <a:endParaRPr lang="en-US" sz="1800" b="1" dirty="0" smtClean="0"/>
          </a:p>
          <a:p>
            <a:pPr>
              <a:lnSpc>
                <a:spcPct val="150000"/>
              </a:lnSpc>
            </a:pPr>
            <a:r>
              <a:rPr lang="en-US" sz="1800" dirty="0" smtClean="0"/>
              <a:t>Most </a:t>
            </a:r>
            <a:r>
              <a:rPr lang="en-US" sz="1800" dirty="0"/>
              <a:t>virtualization management vendors (VMware, </a:t>
            </a:r>
            <a:r>
              <a:rPr lang="en-US" sz="1800" dirty="0" err="1"/>
              <a:t>XenServer</a:t>
            </a:r>
            <a:r>
              <a:rPr lang="en-US" sz="1800" dirty="0" smtClean="0"/>
              <a:t>, etc</a:t>
            </a:r>
            <a:r>
              <a:rPr lang="en-US" sz="1800" dirty="0"/>
              <a:t>.) provide the data center’s administration with the ability to do such tasks </a:t>
            </a:r>
            <a:r>
              <a:rPr lang="en-US" sz="1800" dirty="0" smtClean="0"/>
              <a:t>in </a:t>
            </a:r>
            <a:r>
              <a:rPr lang="en-US" sz="1800" dirty="0"/>
              <a:t>an easy way. </a:t>
            </a:r>
            <a:endParaRPr lang="en-US" sz="1800" dirty="0" smtClean="0"/>
          </a:p>
          <a:p>
            <a:pPr>
              <a:lnSpc>
                <a:spcPct val="150000"/>
              </a:lnSpc>
            </a:pPr>
            <a:r>
              <a:rPr lang="en-US" sz="1800" b="1" dirty="0" smtClean="0"/>
              <a:t>Provisioning </a:t>
            </a:r>
            <a:r>
              <a:rPr lang="en-US" sz="1800" b="1" dirty="0"/>
              <a:t>from a template is an invaluable feature, </a:t>
            </a:r>
            <a:r>
              <a:rPr lang="en-US" sz="1800" dirty="0"/>
              <a:t>because </a:t>
            </a:r>
            <a:r>
              <a:rPr lang="en-US" sz="1800" dirty="0" smtClean="0"/>
              <a:t>it reduces </a:t>
            </a:r>
            <a:r>
              <a:rPr lang="en-US" sz="1800" dirty="0"/>
              <a:t>the time required to create a new virtual machine.</a:t>
            </a:r>
          </a:p>
          <a:p>
            <a:pPr algn="just">
              <a:lnSpc>
                <a:spcPct val="150000"/>
              </a:lnSpc>
            </a:pPr>
            <a:r>
              <a:rPr lang="en-US" sz="1800" b="1" dirty="0"/>
              <a:t>Administrators can create different templates for different purposes</a:t>
            </a:r>
            <a:r>
              <a:rPr lang="en-US" sz="1800" b="1" dirty="0" smtClean="0"/>
              <a:t>. This </a:t>
            </a:r>
            <a:r>
              <a:rPr lang="en-US" sz="1800" dirty="0" smtClean="0"/>
              <a:t>enables </a:t>
            </a:r>
            <a:r>
              <a:rPr lang="en-US" sz="1800" dirty="0"/>
              <a:t>the administrator to quickly provision a correctly configured </a:t>
            </a:r>
            <a:r>
              <a:rPr lang="en-US" sz="1800" dirty="0" smtClean="0"/>
              <a:t>virtual server </a:t>
            </a:r>
            <a:r>
              <a:rPr lang="en-US" sz="1800" dirty="0"/>
              <a:t>on demand.</a:t>
            </a:r>
          </a:p>
        </p:txBody>
      </p:sp>
    </p:spTree>
    <p:extLst>
      <p:ext uri="{BB962C8B-B14F-4D97-AF65-F5344CB8AC3E}">
        <p14:creationId xmlns:p14="http://schemas.microsoft.com/office/powerpoint/2010/main" val="2687698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6176"/>
            <a:ext cx="10515600" cy="5840787"/>
          </a:xfrm>
        </p:spPr>
        <p:txBody>
          <a:bodyPr>
            <a:normAutofit fontScale="62500" lnSpcReduction="20000"/>
          </a:bodyPr>
          <a:lstStyle/>
          <a:p>
            <a:pPr marL="0" indent="0">
              <a:buNone/>
            </a:pPr>
            <a:r>
              <a:rPr lang="en-US" b="1" u="sng" dirty="0"/>
              <a:t>5.4 VIRTUAL MACHINE MIGRATION SERVICES</a:t>
            </a:r>
          </a:p>
          <a:p>
            <a:pPr algn="just">
              <a:lnSpc>
                <a:spcPct val="150000"/>
              </a:lnSpc>
            </a:pPr>
            <a:r>
              <a:rPr lang="en-US" dirty="0"/>
              <a:t>Migration service, in the context of virtual machines, is </a:t>
            </a:r>
            <a:r>
              <a:rPr lang="en-US" b="1" dirty="0"/>
              <a:t>the process of moving </a:t>
            </a:r>
            <a:r>
              <a:rPr lang="en-US" b="1" dirty="0" smtClean="0"/>
              <a:t>a virtual </a:t>
            </a:r>
            <a:r>
              <a:rPr lang="en-US" b="1" dirty="0"/>
              <a:t>machine from one host server or storage location to </a:t>
            </a:r>
            <a:r>
              <a:rPr lang="en-US" b="1" dirty="0" smtClean="0"/>
              <a:t>another.</a:t>
            </a:r>
          </a:p>
          <a:p>
            <a:pPr algn="just">
              <a:lnSpc>
                <a:spcPct val="150000"/>
              </a:lnSpc>
            </a:pPr>
            <a:r>
              <a:rPr lang="en-US" dirty="0"/>
              <a:t>Virtual Machine (VM) migration is a powerful management technique that </a:t>
            </a:r>
            <a:r>
              <a:rPr lang="en-US" b="1" dirty="0"/>
              <a:t>gives data center operators the ability to adapt the placement of VMs in order to better satisfy performance objectives</a:t>
            </a:r>
            <a:r>
              <a:rPr lang="en-US" dirty="0"/>
              <a:t>, improve resource utilization and communication locality, mitigate performance hotspots, achieve fault tolerance</a:t>
            </a:r>
            <a:endParaRPr lang="en-US" dirty="0" smtClean="0"/>
          </a:p>
          <a:p>
            <a:pPr algn="just">
              <a:lnSpc>
                <a:spcPct val="150000"/>
              </a:lnSpc>
            </a:pPr>
            <a:r>
              <a:rPr lang="en-US" dirty="0" smtClean="0"/>
              <a:t> There are different </a:t>
            </a:r>
            <a:r>
              <a:rPr lang="en-US" dirty="0"/>
              <a:t>techniques of VM migration, </a:t>
            </a:r>
            <a:endParaRPr lang="en-US" dirty="0" smtClean="0"/>
          </a:p>
          <a:p>
            <a:pPr marL="514350" indent="-514350" algn="just">
              <a:lnSpc>
                <a:spcPct val="150000"/>
              </a:lnSpc>
              <a:buAutoNum type="arabicParenR"/>
            </a:pPr>
            <a:r>
              <a:rPr lang="en-US" dirty="0" smtClean="0"/>
              <a:t>hot/live migration</a:t>
            </a:r>
          </a:p>
          <a:p>
            <a:pPr marL="514350" indent="-514350" algn="just">
              <a:lnSpc>
                <a:spcPct val="150000"/>
              </a:lnSpc>
              <a:buAutoNum type="arabicParenR"/>
            </a:pPr>
            <a:r>
              <a:rPr lang="en-US" dirty="0" smtClean="0"/>
              <a:t>cold/regular migration</a:t>
            </a:r>
            <a:endParaRPr lang="en-US" dirty="0"/>
          </a:p>
          <a:p>
            <a:pPr marL="514350" indent="-514350" algn="just">
              <a:lnSpc>
                <a:spcPct val="150000"/>
              </a:lnSpc>
              <a:buAutoNum type="arabicParenR"/>
            </a:pPr>
            <a:r>
              <a:rPr lang="en-US" dirty="0" smtClean="0"/>
              <a:t> </a:t>
            </a:r>
            <a:r>
              <a:rPr lang="en-US" dirty="0"/>
              <a:t>live storage </a:t>
            </a:r>
            <a:r>
              <a:rPr lang="en-US" dirty="0" smtClean="0"/>
              <a:t>migration</a:t>
            </a:r>
          </a:p>
          <a:p>
            <a:pPr algn="just">
              <a:lnSpc>
                <a:spcPct val="150000"/>
              </a:lnSpc>
            </a:pPr>
            <a:r>
              <a:rPr lang="en-US" dirty="0" smtClean="0"/>
              <a:t>In </a:t>
            </a:r>
            <a:r>
              <a:rPr lang="en-US" dirty="0"/>
              <a:t>this process, </a:t>
            </a:r>
            <a:r>
              <a:rPr lang="en-US" b="1" dirty="0"/>
              <a:t>all </a:t>
            </a:r>
            <a:r>
              <a:rPr lang="en-US" b="1" dirty="0" smtClean="0"/>
              <a:t>key machines</a:t>
            </a:r>
            <a:r>
              <a:rPr lang="en-US" b="1" dirty="0"/>
              <a:t>’ components, such as CPU, storage disks, networking, and memory</a:t>
            </a:r>
            <a:r>
              <a:rPr lang="en-US" b="1" dirty="0" smtClean="0"/>
              <a:t>, are </a:t>
            </a:r>
            <a:r>
              <a:rPr lang="en-US" b="1" dirty="0"/>
              <a:t>completely virtualized</a:t>
            </a:r>
            <a:r>
              <a:rPr lang="en-US" dirty="0"/>
              <a:t>, thereby facilitating the entire state of a </a:t>
            </a:r>
            <a:r>
              <a:rPr lang="en-US" dirty="0" smtClean="0"/>
              <a:t>virtual machine </a:t>
            </a:r>
            <a:r>
              <a:rPr lang="en-US" dirty="0"/>
              <a:t>to be captured by a set of easily moved data files. </a:t>
            </a:r>
          </a:p>
        </p:txBody>
      </p:sp>
    </p:spTree>
    <p:extLst>
      <p:ext uri="{BB962C8B-B14F-4D97-AF65-F5344CB8AC3E}">
        <p14:creationId xmlns:p14="http://schemas.microsoft.com/office/powerpoint/2010/main" val="1001769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4435"/>
            <a:ext cx="10515600" cy="5652528"/>
          </a:xfrm>
        </p:spPr>
        <p:txBody>
          <a:bodyPr>
            <a:normAutofit/>
          </a:bodyPr>
          <a:lstStyle/>
          <a:p>
            <a:pPr marL="0" indent="0">
              <a:buNone/>
            </a:pPr>
            <a:r>
              <a:rPr lang="en-US" u="sng" dirty="0" smtClean="0"/>
              <a:t>5.4.1 Migrations Techniques</a:t>
            </a:r>
          </a:p>
          <a:p>
            <a:pPr marL="0" indent="0">
              <a:buNone/>
            </a:pPr>
            <a:r>
              <a:rPr lang="en-US" u="sng" dirty="0" smtClean="0"/>
              <a:t>Live Migration and High Availability:</a:t>
            </a:r>
          </a:p>
          <a:p>
            <a:pPr algn="just">
              <a:lnSpc>
                <a:spcPct val="150000"/>
              </a:lnSpc>
            </a:pPr>
            <a:r>
              <a:rPr lang="en-US" sz="2000" dirty="0"/>
              <a:t>Live migration (which is also </a:t>
            </a:r>
            <a:r>
              <a:rPr lang="en-US" sz="2000" dirty="0" smtClean="0"/>
              <a:t>called </a:t>
            </a:r>
            <a:r>
              <a:rPr lang="en-US" sz="2000" b="1" dirty="0" smtClean="0"/>
              <a:t>hot </a:t>
            </a:r>
            <a:r>
              <a:rPr lang="en-US" sz="2000" b="1" dirty="0"/>
              <a:t>or real-time migration</a:t>
            </a:r>
            <a:r>
              <a:rPr lang="en-US" sz="2000" dirty="0"/>
              <a:t>) can be defined as the movement of a </a:t>
            </a:r>
            <a:r>
              <a:rPr lang="en-US" sz="2000" dirty="0" smtClean="0"/>
              <a:t>virtual machine </a:t>
            </a:r>
            <a:r>
              <a:rPr lang="en-US" sz="2000" dirty="0"/>
              <a:t>from one physical host to another </a:t>
            </a:r>
            <a:r>
              <a:rPr lang="en-US" sz="2000" b="1" dirty="0"/>
              <a:t>while being powered on</a:t>
            </a:r>
            <a:r>
              <a:rPr lang="en-US" sz="2000" dirty="0"/>
              <a:t>. </a:t>
            </a:r>
            <a:endParaRPr lang="en-US" sz="2000" dirty="0" smtClean="0"/>
          </a:p>
          <a:p>
            <a:pPr algn="just">
              <a:lnSpc>
                <a:spcPct val="150000"/>
              </a:lnSpc>
            </a:pPr>
            <a:r>
              <a:rPr lang="en-US" sz="2000" dirty="0" smtClean="0"/>
              <a:t>When </a:t>
            </a:r>
            <a:r>
              <a:rPr lang="en-US" sz="2000" dirty="0"/>
              <a:t>it </a:t>
            </a:r>
            <a:r>
              <a:rPr lang="en-US" sz="2000" dirty="0" smtClean="0"/>
              <a:t>is properly </a:t>
            </a:r>
            <a:r>
              <a:rPr lang="en-US" sz="2000" dirty="0"/>
              <a:t>carried out, this process takes place without any noticeable effect </a:t>
            </a:r>
            <a:r>
              <a:rPr lang="en-US" sz="2000" dirty="0" smtClean="0"/>
              <a:t>from the </a:t>
            </a:r>
            <a:r>
              <a:rPr lang="en-US" sz="2000" dirty="0"/>
              <a:t>end user’s point of view (a matter of milliseconds). </a:t>
            </a:r>
            <a:endParaRPr lang="en-US" sz="2000" dirty="0" smtClean="0"/>
          </a:p>
          <a:p>
            <a:pPr algn="just">
              <a:lnSpc>
                <a:spcPct val="150000"/>
              </a:lnSpc>
            </a:pPr>
            <a:r>
              <a:rPr lang="en-US" sz="2000" dirty="0" smtClean="0"/>
              <a:t>One </a:t>
            </a:r>
            <a:r>
              <a:rPr lang="en-US" sz="2000" dirty="0"/>
              <a:t>of the </a:t>
            </a:r>
            <a:r>
              <a:rPr lang="en-US" sz="2000" dirty="0" smtClean="0"/>
              <a:t>most significant </a:t>
            </a:r>
            <a:r>
              <a:rPr lang="en-US" sz="2000" dirty="0"/>
              <a:t>advantages of live migration is the fact that </a:t>
            </a:r>
            <a:r>
              <a:rPr lang="en-US" sz="2000" b="1" dirty="0"/>
              <a:t>it </a:t>
            </a:r>
            <a:r>
              <a:rPr lang="en-US" sz="2000" b="1" dirty="0" smtClean="0"/>
              <a:t> facilitates proactive maintenance </a:t>
            </a:r>
            <a:r>
              <a:rPr lang="en-US" sz="2000" b="1" dirty="0"/>
              <a:t>in case of failure</a:t>
            </a:r>
            <a:r>
              <a:rPr lang="en-US" sz="2000" dirty="0"/>
              <a:t>, because the potential problem can be </a:t>
            </a:r>
            <a:r>
              <a:rPr lang="en-US" sz="2000" dirty="0" smtClean="0"/>
              <a:t>resolved before </a:t>
            </a:r>
            <a:r>
              <a:rPr lang="en-US" sz="2000" dirty="0"/>
              <a:t>the disruption of service occurs</a:t>
            </a:r>
            <a:r>
              <a:rPr lang="en-US" sz="2000" dirty="0" smtClean="0"/>
              <a:t>.</a:t>
            </a:r>
          </a:p>
          <a:p>
            <a:pPr algn="just">
              <a:lnSpc>
                <a:spcPct val="150000"/>
              </a:lnSpc>
            </a:pPr>
            <a:r>
              <a:rPr lang="en-US" sz="2000" dirty="0" smtClean="0"/>
              <a:t> </a:t>
            </a:r>
            <a:r>
              <a:rPr lang="en-US" sz="2000" b="1" dirty="0"/>
              <a:t>Live migration can also be used for </a:t>
            </a:r>
            <a:r>
              <a:rPr lang="en-US" sz="2000" b="1" dirty="0" smtClean="0"/>
              <a:t>load balancing </a:t>
            </a:r>
            <a:r>
              <a:rPr lang="en-US" sz="2000" dirty="0"/>
              <a:t>in which work is shared among computers in order to </a:t>
            </a:r>
            <a:r>
              <a:rPr lang="en-US" sz="2000" b="1" dirty="0"/>
              <a:t>optimize </a:t>
            </a:r>
            <a:r>
              <a:rPr lang="en-US" sz="2000" b="1" dirty="0" smtClean="0"/>
              <a:t>the utilization</a:t>
            </a:r>
            <a:r>
              <a:rPr lang="en-US" sz="2000" dirty="0" smtClean="0"/>
              <a:t> </a:t>
            </a:r>
            <a:r>
              <a:rPr lang="en-US" sz="2000" dirty="0"/>
              <a:t>of available </a:t>
            </a:r>
            <a:r>
              <a:rPr lang="en-US" sz="2000" b="1" dirty="0"/>
              <a:t>CPU resources.</a:t>
            </a:r>
          </a:p>
        </p:txBody>
      </p:sp>
    </p:spTree>
    <p:extLst>
      <p:ext uri="{BB962C8B-B14F-4D97-AF65-F5344CB8AC3E}">
        <p14:creationId xmlns:p14="http://schemas.microsoft.com/office/powerpoint/2010/main" val="1535580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306" y="295835"/>
            <a:ext cx="10515600" cy="6002151"/>
          </a:xfrm>
        </p:spPr>
        <p:txBody>
          <a:bodyPr>
            <a:normAutofit fontScale="92500" lnSpcReduction="20000"/>
          </a:bodyPr>
          <a:lstStyle/>
          <a:p>
            <a:pPr marL="0" indent="0">
              <a:buNone/>
            </a:pPr>
            <a:r>
              <a:rPr lang="en-US" sz="2600" u="sng" dirty="0" smtClean="0"/>
              <a:t>The </a:t>
            </a:r>
            <a:r>
              <a:rPr lang="en-US" sz="2600" u="sng" dirty="0"/>
              <a:t>migration process has been viewed as a </a:t>
            </a:r>
            <a:r>
              <a:rPr lang="en-US" sz="2600" u="sng" dirty="0" smtClean="0"/>
              <a:t>transactional interaction </a:t>
            </a:r>
            <a:r>
              <a:rPr lang="en-US" sz="2600" u="sng" dirty="0"/>
              <a:t>between the two hosts </a:t>
            </a:r>
            <a:r>
              <a:rPr lang="en-US" sz="2600" u="sng" dirty="0" smtClean="0"/>
              <a:t>involved:</a:t>
            </a:r>
          </a:p>
          <a:p>
            <a:pPr algn="just">
              <a:lnSpc>
                <a:spcPct val="150000"/>
              </a:lnSpc>
            </a:pPr>
            <a:r>
              <a:rPr lang="en-US" sz="2400" b="1" dirty="0"/>
              <a:t>Stage 0</a:t>
            </a:r>
            <a:r>
              <a:rPr lang="en-US" sz="2400" dirty="0"/>
              <a:t>: </a:t>
            </a:r>
            <a:r>
              <a:rPr lang="en-US" sz="2400" u="sng" dirty="0"/>
              <a:t>Pre-Migration</a:t>
            </a:r>
            <a:r>
              <a:rPr lang="en-US" sz="2400" dirty="0"/>
              <a:t>. An </a:t>
            </a:r>
            <a:r>
              <a:rPr lang="en-US" sz="2400" b="1" dirty="0"/>
              <a:t>active virtual machine exists </a:t>
            </a:r>
            <a:r>
              <a:rPr lang="en-US" sz="2400" dirty="0"/>
              <a:t>on the </a:t>
            </a:r>
            <a:r>
              <a:rPr lang="en-US" sz="2400" dirty="0" smtClean="0"/>
              <a:t>physical host </a:t>
            </a:r>
            <a:r>
              <a:rPr lang="en-US" sz="2400" dirty="0"/>
              <a:t>A</a:t>
            </a:r>
            <a:r>
              <a:rPr lang="en-US" sz="2400" dirty="0" smtClean="0"/>
              <a:t>.</a:t>
            </a:r>
          </a:p>
          <a:p>
            <a:pPr algn="just">
              <a:lnSpc>
                <a:spcPct val="150000"/>
              </a:lnSpc>
            </a:pPr>
            <a:r>
              <a:rPr lang="en-US" sz="2400" b="1" dirty="0"/>
              <a:t>Stage 1</a:t>
            </a:r>
            <a:r>
              <a:rPr lang="en-US" sz="2400" dirty="0"/>
              <a:t>: </a:t>
            </a:r>
            <a:r>
              <a:rPr lang="en-US" sz="2400" u="sng" dirty="0"/>
              <a:t>Reservation</a:t>
            </a:r>
            <a:r>
              <a:rPr lang="en-US" sz="2400" dirty="0"/>
              <a:t>. A </a:t>
            </a:r>
            <a:r>
              <a:rPr lang="en-US" sz="2400" b="1" dirty="0"/>
              <a:t>request is issued to migrate an OS from host A </a:t>
            </a:r>
            <a:r>
              <a:rPr lang="en-US" sz="2400" b="1" dirty="0" smtClean="0"/>
              <a:t>to host </a:t>
            </a:r>
            <a:r>
              <a:rPr lang="en-US" sz="2400" b="1" dirty="0"/>
              <a:t>B </a:t>
            </a:r>
            <a:r>
              <a:rPr lang="en-US" sz="2400" dirty="0"/>
              <a:t>(a precondition is that the necessary resources exist on B and on </a:t>
            </a:r>
            <a:r>
              <a:rPr lang="en-US" sz="2400" dirty="0" smtClean="0"/>
              <a:t>a VM </a:t>
            </a:r>
            <a:r>
              <a:rPr lang="en-US" sz="2400" dirty="0"/>
              <a:t>container of that size).</a:t>
            </a:r>
          </a:p>
          <a:p>
            <a:pPr algn="just">
              <a:lnSpc>
                <a:spcPct val="150000"/>
              </a:lnSpc>
            </a:pPr>
            <a:r>
              <a:rPr lang="en-US" sz="2400" b="1" dirty="0"/>
              <a:t>Stage 2</a:t>
            </a:r>
            <a:r>
              <a:rPr lang="en-US" sz="2400" dirty="0"/>
              <a:t>: </a:t>
            </a:r>
            <a:r>
              <a:rPr lang="en-US" sz="2400" u="sng" dirty="0"/>
              <a:t>Iterative Pre-Copy</a:t>
            </a:r>
            <a:r>
              <a:rPr lang="en-US" sz="2400" dirty="0"/>
              <a:t>. During the first iteration, </a:t>
            </a:r>
            <a:r>
              <a:rPr lang="en-US" sz="2400" b="1" dirty="0"/>
              <a:t>all pages </a:t>
            </a:r>
            <a:r>
              <a:rPr lang="en-US" sz="2400" b="1" dirty="0" smtClean="0"/>
              <a:t>are transferred </a:t>
            </a:r>
            <a:r>
              <a:rPr lang="en-US" sz="2400" b="1" dirty="0"/>
              <a:t>from A to B. Subsequent iterations copy only those </a:t>
            </a:r>
            <a:r>
              <a:rPr lang="en-US" sz="2400" b="1" dirty="0" smtClean="0"/>
              <a:t>pages dirtied</a:t>
            </a:r>
            <a:r>
              <a:rPr lang="en-US" sz="2400" dirty="0" smtClean="0"/>
              <a:t> </a:t>
            </a:r>
            <a:r>
              <a:rPr lang="en-US" sz="2400" dirty="0"/>
              <a:t>during the previous transfer phase.</a:t>
            </a:r>
          </a:p>
          <a:p>
            <a:pPr algn="just">
              <a:lnSpc>
                <a:spcPct val="150000"/>
              </a:lnSpc>
            </a:pPr>
            <a:r>
              <a:rPr lang="en-US" sz="2400" b="1" dirty="0"/>
              <a:t>Stage 3</a:t>
            </a:r>
            <a:r>
              <a:rPr lang="en-US" sz="2400" dirty="0"/>
              <a:t>: </a:t>
            </a:r>
            <a:r>
              <a:rPr lang="en-US" sz="2400" u="sng" dirty="0"/>
              <a:t>Stop-and-Copy</a:t>
            </a:r>
            <a:r>
              <a:rPr lang="en-US" sz="2400" dirty="0"/>
              <a:t>. </a:t>
            </a:r>
            <a:r>
              <a:rPr lang="en-US" sz="2400" b="1" dirty="0"/>
              <a:t>Running OS instance at A is suspended</a:t>
            </a:r>
            <a:r>
              <a:rPr lang="en-US" sz="2400" dirty="0"/>
              <a:t>, and </a:t>
            </a:r>
            <a:r>
              <a:rPr lang="en-US" sz="2400" dirty="0" smtClean="0"/>
              <a:t>its </a:t>
            </a:r>
            <a:r>
              <a:rPr lang="en-US" sz="2400" b="1" dirty="0" smtClean="0"/>
              <a:t>network </a:t>
            </a:r>
            <a:r>
              <a:rPr lang="en-US" sz="2400" b="1" dirty="0"/>
              <a:t>traffic is redirected to B</a:t>
            </a:r>
            <a:r>
              <a:rPr lang="en-US" sz="2400" b="1" dirty="0" smtClean="0"/>
              <a:t>.</a:t>
            </a:r>
            <a:r>
              <a:rPr lang="en-US" sz="2400" dirty="0" smtClean="0"/>
              <a:t> </a:t>
            </a:r>
            <a:r>
              <a:rPr lang="en-US" sz="2400" dirty="0"/>
              <a:t>CPU </a:t>
            </a:r>
            <a:r>
              <a:rPr lang="en-US" sz="2400" dirty="0" smtClean="0"/>
              <a:t>state and </a:t>
            </a:r>
            <a:r>
              <a:rPr lang="en-US" sz="2400" dirty="0"/>
              <a:t>any remaining inconsistent memory pages are then transferred. </a:t>
            </a:r>
            <a:r>
              <a:rPr lang="en-US" sz="2400" dirty="0" smtClean="0"/>
              <a:t>At the </a:t>
            </a:r>
            <a:r>
              <a:rPr lang="en-US" sz="2400" dirty="0"/>
              <a:t>end of this stage, there is a consistent suspended copy of the VM </a:t>
            </a:r>
            <a:r>
              <a:rPr lang="en-US" sz="2400" dirty="0" smtClean="0"/>
              <a:t>at both </a:t>
            </a:r>
            <a:r>
              <a:rPr lang="en-US" sz="2400" dirty="0"/>
              <a:t>A and B. The copy at A is considered primary and is resumed in </a:t>
            </a:r>
            <a:r>
              <a:rPr lang="en-US" sz="2400" dirty="0" smtClean="0"/>
              <a:t>case of </a:t>
            </a:r>
            <a:r>
              <a:rPr lang="en-US" sz="2400" dirty="0"/>
              <a:t>failure</a:t>
            </a:r>
            <a:r>
              <a:rPr lang="en-US" sz="2400" dirty="0" smtClean="0"/>
              <a:t>.</a:t>
            </a:r>
            <a:endParaRPr lang="en-US" sz="2400" dirty="0"/>
          </a:p>
        </p:txBody>
      </p:sp>
    </p:spTree>
    <p:extLst>
      <p:ext uri="{BB962C8B-B14F-4D97-AF65-F5344CB8AC3E}">
        <p14:creationId xmlns:p14="http://schemas.microsoft.com/office/powerpoint/2010/main" val="2040572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2388"/>
            <a:ext cx="10515600" cy="5894575"/>
          </a:xfrm>
        </p:spPr>
        <p:txBody>
          <a:bodyPr>
            <a:normAutofit/>
          </a:bodyPr>
          <a:lstStyle/>
          <a:p>
            <a:pPr algn="just">
              <a:lnSpc>
                <a:spcPct val="150000"/>
              </a:lnSpc>
            </a:pPr>
            <a:r>
              <a:rPr lang="en-US" sz="2400" b="1" dirty="0" smtClean="0"/>
              <a:t>Stage 4</a:t>
            </a:r>
            <a:r>
              <a:rPr lang="en-US" sz="2400" dirty="0" smtClean="0"/>
              <a:t>: </a:t>
            </a:r>
            <a:r>
              <a:rPr lang="en-US" sz="2400" u="sng" dirty="0" smtClean="0"/>
              <a:t>Commitment</a:t>
            </a:r>
            <a:r>
              <a:rPr lang="en-US" sz="2400" dirty="0" smtClean="0"/>
              <a:t>. </a:t>
            </a:r>
            <a:r>
              <a:rPr lang="en-US" sz="2400" b="1" dirty="0" smtClean="0"/>
              <a:t>Host B indicates to A that it has successfully received </a:t>
            </a:r>
            <a:r>
              <a:rPr lang="en-US" sz="2400" dirty="0" smtClean="0"/>
              <a:t>a </a:t>
            </a:r>
            <a:r>
              <a:rPr lang="en-US" sz="2400" b="1" dirty="0" smtClean="0"/>
              <a:t>consistent OS image</a:t>
            </a:r>
            <a:r>
              <a:rPr lang="en-US" sz="2400" dirty="0" smtClean="0"/>
              <a:t>. </a:t>
            </a:r>
            <a:r>
              <a:rPr lang="en-US" sz="2400" b="1" dirty="0" smtClean="0"/>
              <a:t>Host A acknowledges this message as a commitment of the migration transaction</a:t>
            </a:r>
            <a:r>
              <a:rPr lang="en-US" sz="2400" dirty="0" smtClean="0"/>
              <a:t>. </a:t>
            </a:r>
            <a:r>
              <a:rPr lang="en-US" sz="2400" b="1" dirty="0" smtClean="0"/>
              <a:t>Host A may now discard </a:t>
            </a:r>
            <a:r>
              <a:rPr lang="en-US" sz="2400" dirty="0" smtClean="0"/>
              <a:t>the original VM, and </a:t>
            </a:r>
            <a:r>
              <a:rPr lang="en-US" sz="2400" b="1" dirty="0" smtClean="0"/>
              <a:t>Host B becomes the primary host.</a:t>
            </a:r>
          </a:p>
          <a:p>
            <a:pPr algn="just">
              <a:lnSpc>
                <a:spcPct val="150000"/>
              </a:lnSpc>
            </a:pPr>
            <a:r>
              <a:rPr lang="en-US" sz="2400" b="1" dirty="0" smtClean="0"/>
              <a:t>Stage 5</a:t>
            </a:r>
            <a:r>
              <a:rPr lang="en-US" sz="2400" dirty="0" smtClean="0"/>
              <a:t>: </a:t>
            </a:r>
            <a:r>
              <a:rPr lang="en-US" sz="2400" u="sng" dirty="0" smtClean="0"/>
              <a:t>Activation</a:t>
            </a:r>
            <a:r>
              <a:rPr lang="en-US" sz="2400" dirty="0" smtClean="0"/>
              <a:t>. </a:t>
            </a:r>
            <a:r>
              <a:rPr lang="en-US" sz="2400" b="1" dirty="0" smtClean="0"/>
              <a:t>The migrated VM on B is now activated. </a:t>
            </a:r>
            <a:r>
              <a:rPr lang="en-US" sz="2400" dirty="0" smtClean="0"/>
              <a:t>Post-migration code runs to reattach the device’s drivers to the new machine and advertise moved IP addresses.</a:t>
            </a:r>
          </a:p>
          <a:p>
            <a:pPr algn="just">
              <a:lnSpc>
                <a:spcPct val="150000"/>
              </a:lnSpc>
            </a:pPr>
            <a:r>
              <a:rPr lang="en-US" sz="2400" dirty="0" smtClean="0"/>
              <a:t>With live migration approach </a:t>
            </a:r>
            <a:r>
              <a:rPr lang="en-US" sz="2400" b="1" dirty="0" smtClean="0"/>
              <a:t>to failure management ensures that at least one host has a consistent VM image at all times during migration. </a:t>
            </a:r>
            <a:r>
              <a:rPr lang="en-US" sz="2400" dirty="0" smtClean="0"/>
              <a:t>It is based on the assumption that the </a:t>
            </a:r>
            <a:r>
              <a:rPr lang="en-US" sz="2400" b="1" dirty="0" smtClean="0"/>
              <a:t>original host remains stable until the migration commits</a:t>
            </a:r>
          </a:p>
          <a:p>
            <a:pPr algn="just">
              <a:lnSpc>
                <a:spcPct val="150000"/>
              </a:lnSpc>
            </a:pPr>
            <a:endParaRPr lang="en-US" sz="2400" dirty="0" smtClean="0"/>
          </a:p>
          <a:p>
            <a:pPr algn="just">
              <a:lnSpc>
                <a:spcPct val="150000"/>
              </a:lnSpc>
            </a:pPr>
            <a:endParaRPr lang="en-US" sz="2400" b="1" dirty="0"/>
          </a:p>
        </p:txBody>
      </p:sp>
    </p:spTree>
    <p:extLst>
      <p:ext uri="{BB962C8B-B14F-4D97-AF65-F5344CB8AC3E}">
        <p14:creationId xmlns:p14="http://schemas.microsoft.com/office/powerpoint/2010/main" val="3297990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864225" y="135771"/>
            <a:ext cx="7301752" cy="6472344"/>
          </a:xfrm>
          <a:prstGeom prst="rect">
            <a:avLst/>
          </a:prstGeom>
        </p:spPr>
      </p:pic>
    </p:spTree>
    <p:extLst>
      <p:ext uri="{BB962C8B-B14F-4D97-AF65-F5344CB8AC3E}">
        <p14:creationId xmlns:p14="http://schemas.microsoft.com/office/powerpoint/2010/main" val="375838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456" y="407867"/>
            <a:ext cx="9794543" cy="534521"/>
          </a:xfrm>
        </p:spPr>
        <p:txBody>
          <a:bodyPr>
            <a:noAutofit/>
          </a:bodyPr>
          <a:lstStyle/>
          <a:p>
            <a:r>
              <a:rPr lang="en-US" sz="2400" dirty="0"/>
              <a:t>Module </a:t>
            </a:r>
            <a:r>
              <a:rPr lang="en-US" sz="2400" dirty="0" smtClean="0"/>
              <a:t>2 </a:t>
            </a:r>
            <a:r>
              <a:rPr lang="en-US" sz="2400" b="1" dirty="0" smtClean="0">
                <a:solidFill>
                  <a:srgbClr val="C00000"/>
                </a:solidFill>
              </a:rPr>
              <a:t> (</a:t>
            </a:r>
            <a:r>
              <a:rPr lang="en-US" sz="2400" b="1" cap="all" dirty="0">
                <a:solidFill>
                  <a:srgbClr val="C00000"/>
                </a:solidFill>
              </a:rPr>
              <a:t>Virtual Machines Provisioning and Migration Services</a:t>
            </a:r>
            <a:r>
              <a:rPr lang="en-US" sz="2400" b="1" dirty="0" smtClean="0">
                <a:solidFill>
                  <a:srgbClr val="C00000"/>
                </a:solidFill>
              </a:rPr>
              <a:t>)</a:t>
            </a:r>
            <a:endParaRPr lang="en-US" sz="2400" b="1" dirty="0">
              <a:solidFill>
                <a:srgbClr val="C00000"/>
              </a:solidFill>
            </a:endParaRPr>
          </a:p>
        </p:txBody>
      </p:sp>
      <p:sp>
        <p:nvSpPr>
          <p:cNvPr id="3" name="Content Placeholder 2"/>
          <p:cNvSpPr>
            <a:spLocks noGrp="1"/>
          </p:cNvSpPr>
          <p:nvPr>
            <p:ph idx="1"/>
          </p:nvPr>
        </p:nvSpPr>
        <p:spPr>
          <a:xfrm>
            <a:off x="873457" y="1385727"/>
            <a:ext cx="10495128" cy="5472273"/>
          </a:xfrm>
        </p:spPr>
        <p:txBody>
          <a:bodyPr>
            <a:normAutofit fontScale="32500" lnSpcReduction="20000"/>
          </a:bodyPr>
          <a:lstStyle/>
          <a:p>
            <a:endParaRPr lang="en-US" dirty="0" smtClean="0"/>
          </a:p>
          <a:p>
            <a:pPr>
              <a:lnSpc>
                <a:spcPct val="160000"/>
              </a:lnSpc>
              <a:buFont typeface="Wingdings" panose="05000000000000000000" pitchFamily="2" charset="2"/>
              <a:buChar char="à"/>
            </a:pPr>
            <a:endParaRPr lang="en-US" sz="7200" dirty="0">
              <a:solidFill>
                <a:srgbClr val="0070C0"/>
              </a:solidFill>
              <a:sym typeface="Wingdings" panose="05000000000000000000" pitchFamily="2" charset="2"/>
            </a:endParaRPr>
          </a:p>
          <a:p>
            <a:pPr marL="0" indent="0">
              <a:lnSpc>
                <a:spcPct val="160000"/>
              </a:lnSpc>
              <a:buNone/>
            </a:pPr>
            <a:r>
              <a:rPr lang="en-US" sz="7200" dirty="0" smtClean="0">
                <a:sym typeface="Wingdings" panose="05000000000000000000" pitchFamily="2" charset="2"/>
              </a:rPr>
              <a:t> </a:t>
            </a:r>
            <a:endParaRPr lang="en-US" sz="7200" dirty="0">
              <a:sym typeface="Wingdings" panose="05000000000000000000" pitchFamily="2" charset="2"/>
            </a:endParaRPr>
          </a:p>
          <a:p>
            <a:pPr>
              <a:lnSpc>
                <a:spcPct val="160000"/>
              </a:lnSpc>
              <a:buFont typeface="Wingdings" panose="05000000000000000000" pitchFamily="2" charset="2"/>
              <a:buChar char="à"/>
            </a:pPr>
            <a:r>
              <a:rPr lang="en-US" sz="7200" dirty="0" smtClean="0">
                <a:solidFill>
                  <a:srgbClr val="0070C0"/>
                </a:solidFill>
                <a:sym typeface="Wingdings" panose="05000000000000000000" pitchFamily="2" charset="2"/>
              </a:rPr>
              <a:t>Virtual </a:t>
            </a:r>
            <a:r>
              <a:rPr lang="en-US" sz="7200" dirty="0">
                <a:solidFill>
                  <a:srgbClr val="0070C0"/>
                </a:solidFill>
                <a:sym typeface="Wingdings" panose="05000000000000000000" pitchFamily="2" charset="2"/>
              </a:rPr>
              <a:t>Machines Provisioning and Migration Services: Introduction and Inspiration, Background and Related Work, Virtual Machines Provisioning and Manageability, Virtual Machine Migration Services, VM Provisioning and Migration in Action, Provisioning in the Cloud Context      </a:t>
            </a:r>
          </a:p>
          <a:p>
            <a:pPr marL="0" indent="0">
              <a:lnSpc>
                <a:spcPct val="160000"/>
              </a:lnSpc>
              <a:buNone/>
            </a:pPr>
            <a:r>
              <a:rPr lang="en-US" sz="6000" dirty="0" smtClean="0">
                <a:solidFill>
                  <a:srgbClr val="C00000"/>
                </a:solidFill>
                <a:sym typeface="Wingdings" panose="05000000000000000000" pitchFamily="2" charset="2"/>
              </a:rPr>
              <a:t>(</a:t>
            </a:r>
            <a:r>
              <a:rPr lang="en-US" sz="6000" b="1" dirty="0" smtClean="0">
                <a:solidFill>
                  <a:srgbClr val="C00000"/>
                </a:solidFill>
                <a:sym typeface="Wingdings" panose="05000000000000000000" pitchFamily="2" charset="2"/>
              </a:rPr>
              <a:t> </a:t>
            </a:r>
            <a:r>
              <a:rPr lang="en-US" sz="6000" dirty="0">
                <a:solidFill>
                  <a:srgbClr val="C00000"/>
                </a:solidFill>
                <a:sym typeface="Wingdings" panose="05000000000000000000" pitchFamily="2" charset="2"/>
              </a:rPr>
              <a:t>Chapter 5  Sections 5.1 to 5.6 of </a:t>
            </a:r>
            <a:r>
              <a:rPr lang="en-US" sz="6000" b="1" dirty="0">
                <a:solidFill>
                  <a:srgbClr val="C00000"/>
                </a:solidFill>
                <a:sym typeface="Wingdings" panose="05000000000000000000" pitchFamily="2" charset="2"/>
              </a:rPr>
              <a:t>Text Book </a:t>
            </a:r>
            <a:r>
              <a:rPr lang="en-US" sz="6000" b="1" dirty="0" smtClean="0">
                <a:solidFill>
                  <a:srgbClr val="C00000"/>
                </a:solidFill>
                <a:sym typeface="Wingdings" panose="05000000000000000000" pitchFamily="2" charset="2"/>
              </a:rPr>
              <a:t>1 </a:t>
            </a:r>
            <a:r>
              <a:rPr lang="en-US" sz="6000" dirty="0">
                <a:solidFill>
                  <a:srgbClr val="C00000"/>
                </a:solidFill>
                <a:sym typeface="Wingdings" panose="05000000000000000000" pitchFamily="2" charset="2"/>
              </a:rPr>
              <a:t>)	</a:t>
            </a:r>
            <a:r>
              <a:rPr lang="en-US" sz="6000" dirty="0" smtClean="0">
                <a:solidFill>
                  <a:srgbClr val="C00000"/>
                </a:solidFill>
                <a:sym typeface="Wingdings" panose="05000000000000000000" pitchFamily="2" charset="2"/>
              </a:rPr>
              <a:t> </a:t>
            </a:r>
            <a:endParaRPr lang="en-US" sz="6000" dirty="0">
              <a:solidFill>
                <a:srgbClr val="C00000"/>
              </a:solidFill>
              <a:sym typeface="Wingdings" panose="05000000000000000000" pitchFamily="2" charset="2"/>
            </a:endParaRPr>
          </a:p>
          <a:p>
            <a:pPr marL="0" indent="0">
              <a:lnSpc>
                <a:spcPct val="160000"/>
              </a:lnSpc>
              <a:buNone/>
            </a:pPr>
            <a:r>
              <a:rPr lang="en-US" sz="7200" dirty="0">
                <a:sym typeface="Wingdings" panose="05000000000000000000" pitchFamily="2" charset="2"/>
              </a:rPr>
              <a:t>		</a:t>
            </a:r>
          </a:p>
          <a:p>
            <a:pPr marL="0" indent="0">
              <a:lnSpc>
                <a:spcPct val="160000"/>
              </a:lnSpc>
              <a:buNone/>
            </a:pPr>
            <a:endParaRPr lang="en-US" sz="4800" dirty="0">
              <a:sym typeface="Wingdings" panose="05000000000000000000" pitchFamily="2" charset="2"/>
            </a:endParaRPr>
          </a:p>
          <a:p>
            <a:pPr marL="0" indent="0">
              <a:lnSpc>
                <a:spcPct val="160000"/>
              </a:lnSpc>
              <a:buNone/>
            </a:pPr>
            <a:endParaRPr lang="en-US" sz="4800" dirty="0">
              <a:sym typeface="Wingdings" panose="05000000000000000000" pitchFamily="2" charset="2"/>
            </a:endParaRPr>
          </a:p>
          <a:p>
            <a:pPr marL="0" indent="0">
              <a:lnSpc>
                <a:spcPct val="160000"/>
              </a:lnSpc>
              <a:buNone/>
            </a:pPr>
            <a:endParaRPr lang="en-US" sz="3825" dirty="0">
              <a:sym typeface="Wingdings" panose="05000000000000000000" pitchFamily="2" charset="2"/>
            </a:endParaRPr>
          </a:p>
          <a:p>
            <a:pPr marL="0" indent="0">
              <a:lnSpc>
                <a:spcPct val="160000"/>
              </a:lnSpc>
              <a:buNone/>
            </a:pPr>
            <a:endParaRPr lang="en-US" dirty="0"/>
          </a:p>
        </p:txBody>
      </p:sp>
      <p:sp>
        <p:nvSpPr>
          <p:cNvPr id="4" name="TextBox 3"/>
          <p:cNvSpPr txBox="1"/>
          <p:nvPr/>
        </p:nvSpPr>
        <p:spPr>
          <a:xfrm>
            <a:off x="1736631" y="1737885"/>
            <a:ext cx="8931369" cy="646331"/>
          </a:xfrm>
          <a:prstGeom prst="rect">
            <a:avLst/>
          </a:prstGeom>
          <a:solidFill>
            <a:schemeClr val="bg2"/>
          </a:solidFill>
        </p:spPr>
        <p:txBody>
          <a:bodyPr wrap="square" rtlCol="0">
            <a:spAutoFit/>
          </a:bodyPr>
          <a:lstStyle/>
          <a:p>
            <a:pPr lvl="0"/>
            <a:r>
              <a:rPr lang="en-US" b="1" dirty="0" err="1">
                <a:solidFill>
                  <a:srgbClr val="002060"/>
                </a:solidFill>
              </a:rPr>
              <a:t>Rajkumar</a:t>
            </a:r>
            <a:r>
              <a:rPr lang="en-US" b="1" dirty="0">
                <a:solidFill>
                  <a:srgbClr val="002060"/>
                </a:solidFill>
              </a:rPr>
              <a:t> </a:t>
            </a:r>
            <a:r>
              <a:rPr lang="en-US" b="1" dirty="0" err="1">
                <a:solidFill>
                  <a:srgbClr val="002060"/>
                </a:solidFill>
              </a:rPr>
              <a:t>Buyya</a:t>
            </a:r>
            <a:r>
              <a:rPr lang="en-US" b="1" dirty="0">
                <a:solidFill>
                  <a:srgbClr val="002060"/>
                </a:solidFill>
              </a:rPr>
              <a:t>, James </a:t>
            </a:r>
            <a:r>
              <a:rPr lang="en-US" b="1" dirty="0" err="1">
                <a:solidFill>
                  <a:srgbClr val="002060"/>
                </a:solidFill>
              </a:rPr>
              <a:t>Broberg</a:t>
            </a:r>
            <a:r>
              <a:rPr lang="en-US" b="1" dirty="0">
                <a:solidFill>
                  <a:srgbClr val="002060"/>
                </a:solidFill>
              </a:rPr>
              <a:t>, Andrzej </a:t>
            </a:r>
            <a:r>
              <a:rPr lang="en-US" b="1" dirty="0" err="1">
                <a:solidFill>
                  <a:srgbClr val="002060"/>
                </a:solidFill>
              </a:rPr>
              <a:t>Goscinski</a:t>
            </a:r>
            <a:r>
              <a:rPr lang="en-US" b="1" dirty="0">
                <a:solidFill>
                  <a:srgbClr val="002060"/>
                </a:solidFill>
              </a:rPr>
              <a:t> </a:t>
            </a:r>
            <a:r>
              <a:rPr lang="en-US" dirty="0">
                <a:solidFill>
                  <a:srgbClr val="002060"/>
                </a:solidFill>
              </a:rPr>
              <a:t>“Cloud  Computing Principles and Paradigms” Wiley Publications , 2013 </a:t>
            </a:r>
            <a:r>
              <a:rPr lang="en-US" b="1" dirty="0">
                <a:solidFill>
                  <a:srgbClr val="002060"/>
                </a:solidFill>
              </a:rPr>
              <a:t>(Text Book 2</a:t>
            </a:r>
            <a:r>
              <a:rPr lang="en-US" b="1" dirty="0" smtClean="0">
                <a:solidFill>
                  <a:srgbClr val="002060"/>
                </a:solidFill>
              </a:rPr>
              <a:t>)</a:t>
            </a:r>
            <a:endParaRPr lang="en-US" b="1" dirty="0"/>
          </a:p>
        </p:txBody>
      </p:sp>
    </p:spTree>
    <p:extLst>
      <p:ext uri="{BB962C8B-B14F-4D97-AF65-F5344CB8AC3E}">
        <p14:creationId xmlns:p14="http://schemas.microsoft.com/office/powerpoint/2010/main" val="3770134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12187"/>
          </a:xfrm>
        </p:spPr>
        <p:txBody>
          <a:bodyPr>
            <a:normAutofit fontScale="92500" lnSpcReduction="20000"/>
          </a:bodyPr>
          <a:lstStyle/>
          <a:p>
            <a:pPr marL="0" indent="0">
              <a:buNone/>
            </a:pPr>
            <a:r>
              <a:rPr lang="en-US" u="sng" dirty="0"/>
              <a:t>Cold </a:t>
            </a:r>
            <a:r>
              <a:rPr lang="en-US" u="sng" dirty="0" smtClean="0"/>
              <a:t>migration or Regular Migration:</a:t>
            </a:r>
          </a:p>
          <a:p>
            <a:pPr algn="just">
              <a:lnSpc>
                <a:spcPct val="150000"/>
              </a:lnSpc>
            </a:pPr>
            <a:r>
              <a:rPr lang="en-US" sz="2000" dirty="0" smtClean="0"/>
              <a:t>Cold migration  </a:t>
            </a:r>
            <a:r>
              <a:rPr lang="en-US" sz="2000" dirty="0"/>
              <a:t>is the </a:t>
            </a:r>
            <a:r>
              <a:rPr lang="en-US" sz="2000" b="1" dirty="0"/>
              <a:t>migration of a </a:t>
            </a:r>
            <a:r>
              <a:rPr lang="en-US" sz="2000" b="1" dirty="0" smtClean="0"/>
              <a:t>powered-off virtual </a:t>
            </a:r>
            <a:r>
              <a:rPr lang="en-US" sz="2000" b="1" dirty="0"/>
              <a:t>machine</a:t>
            </a:r>
            <a:r>
              <a:rPr lang="en-US" sz="2000" dirty="0"/>
              <a:t>. </a:t>
            </a:r>
            <a:endParaRPr lang="en-US" sz="2000" dirty="0" smtClean="0"/>
          </a:p>
          <a:p>
            <a:pPr algn="just">
              <a:lnSpc>
                <a:spcPct val="150000"/>
              </a:lnSpc>
            </a:pPr>
            <a:r>
              <a:rPr lang="en-US" sz="2000" dirty="0" smtClean="0"/>
              <a:t>With </a:t>
            </a:r>
            <a:r>
              <a:rPr lang="en-US" sz="2000" dirty="0"/>
              <a:t>cold migration, </a:t>
            </a:r>
            <a:r>
              <a:rPr lang="en-US" sz="2000" b="1" dirty="0" smtClean="0"/>
              <a:t>we </a:t>
            </a:r>
            <a:r>
              <a:rPr lang="en-US" sz="2000" b="1" dirty="0"/>
              <a:t>have the option of moving </a:t>
            </a:r>
            <a:r>
              <a:rPr lang="en-US" sz="2000" b="1" dirty="0" smtClean="0"/>
              <a:t>the associated </a:t>
            </a:r>
            <a:r>
              <a:rPr lang="en-US" sz="2000" b="1" dirty="0"/>
              <a:t>disks from one data store to another. </a:t>
            </a:r>
            <a:endParaRPr lang="en-US" sz="2000" b="1" dirty="0" smtClean="0"/>
          </a:p>
          <a:p>
            <a:pPr algn="just">
              <a:lnSpc>
                <a:spcPct val="150000"/>
              </a:lnSpc>
            </a:pPr>
            <a:r>
              <a:rPr lang="en-US" sz="2000" dirty="0" smtClean="0"/>
              <a:t>The </a:t>
            </a:r>
            <a:r>
              <a:rPr lang="en-US" sz="2000" b="1" dirty="0"/>
              <a:t>virtual machines are </a:t>
            </a:r>
            <a:r>
              <a:rPr lang="en-US" sz="2000" b="1" dirty="0" smtClean="0"/>
              <a:t>not required </a:t>
            </a:r>
            <a:r>
              <a:rPr lang="en-US" sz="2000" b="1" dirty="0"/>
              <a:t>to be on a shared storage</a:t>
            </a:r>
            <a:r>
              <a:rPr lang="en-US" sz="2000" dirty="0" smtClean="0"/>
              <a:t>.</a:t>
            </a:r>
          </a:p>
          <a:p>
            <a:pPr algn="just">
              <a:lnSpc>
                <a:spcPct val="150000"/>
              </a:lnSpc>
            </a:pPr>
            <a:r>
              <a:rPr lang="en-US" sz="2000" dirty="0" smtClean="0"/>
              <a:t> </a:t>
            </a:r>
            <a:r>
              <a:rPr lang="en-US" sz="2000" dirty="0"/>
              <a:t>It’s important to highlight that the two </a:t>
            </a:r>
            <a:r>
              <a:rPr lang="en-US" sz="2000" dirty="0" smtClean="0"/>
              <a:t>main differences </a:t>
            </a:r>
            <a:r>
              <a:rPr lang="en-US" sz="2000" dirty="0"/>
              <a:t>between live migration and cold migration are </a:t>
            </a:r>
            <a:r>
              <a:rPr lang="en-US" sz="2000" dirty="0" smtClean="0"/>
              <a:t>…</a:t>
            </a:r>
          </a:p>
          <a:p>
            <a:pPr algn="just">
              <a:lnSpc>
                <a:spcPct val="150000"/>
              </a:lnSpc>
            </a:pPr>
            <a:r>
              <a:rPr lang="en-US" sz="2000" b="1" dirty="0"/>
              <a:t>L</a:t>
            </a:r>
            <a:r>
              <a:rPr lang="en-US" sz="2000" b="1" dirty="0" smtClean="0"/>
              <a:t>ive migration needs </a:t>
            </a:r>
            <a:r>
              <a:rPr lang="en-US" sz="2000" b="1" dirty="0"/>
              <a:t>a shared storage for virtual machines in the server’s </a:t>
            </a:r>
            <a:r>
              <a:rPr lang="en-US" sz="2000" b="1" dirty="0" smtClean="0"/>
              <a:t>pool </a:t>
            </a:r>
            <a:r>
              <a:rPr lang="en-US" sz="2000" dirty="0" smtClean="0"/>
              <a:t>but cold migration shared storage is not required.</a:t>
            </a:r>
          </a:p>
          <a:p>
            <a:pPr algn="just">
              <a:lnSpc>
                <a:spcPct val="150000"/>
              </a:lnSpc>
            </a:pPr>
            <a:r>
              <a:rPr lang="en-US" sz="2000" b="1" dirty="0" smtClean="0"/>
              <a:t> In </a:t>
            </a:r>
            <a:r>
              <a:rPr lang="en-US" sz="2000" b="1" dirty="0"/>
              <a:t>live migration </a:t>
            </a:r>
            <a:r>
              <a:rPr lang="en-US" sz="2000" dirty="0"/>
              <a:t>for a virtual machine between </a:t>
            </a:r>
            <a:r>
              <a:rPr lang="en-US" sz="2000" dirty="0" smtClean="0"/>
              <a:t>two hosts</a:t>
            </a:r>
            <a:r>
              <a:rPr lang="en-US" sz="2000" dirty="0"/>
              <a:t>, </a:t>
            </a:r>
            <a:r>
              <a:rPr lang="en-US" sz="2000" b="1" dirty="0"/>
              <a:t>there would be certain CPU compatibility checks to be </a:t>
            </a:r>
            <a:r>
              <a:rPr lang="en-US" sz="2000" b="1" dirty="0" smtClean="0"/>
              <a:t>applied </a:t>
            </a:r>
            <a:r>
              <a:rPr lang="en-US" sz="2000" dirty="0" smtClean="0"/>
              <a:t>while in cold </a:t>
            </a:r>
            <a:r>
              <a:rPr lang="en-US" sz="2000" dirty="0"/>
              <a:t>migration this checks do not apply</a:t>
            </a:r>
            <a:r>
              <a:rPr lang="en-US" sz="2000" dirty="0" smtClean="0"/>
              <a:t>.</a:t>
            </a:r>
          </a:p>
          <a:p>
            <a:pPr algn="just">
              <a:lnSpc>
                <a:spcPct val="150000"/>
              </a:lnSpc>
            </a:pPr>
            <a:r>
              <a:rPr lang="en-US" sz="2000" dirty="0" smtClean="0"/>
              <a:t>Cold migration is simple to implement</a:t>
            </a:r>
            <a:endParaRPr lang="en-US" sz="2000" dirty="0"/>
          </a:p>
        </p:txBody>
      </p:sp>
    </p:spTree>
    <p:extLst>
      <p:ext uri="{BB962C8B-B14F-4D97-AF65-F5344CB8AC3E}">
        <p14:creationId xmlns:p14="http://schemas.microsoft.com/office/powerpoint/2010/main" val="3678061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12187"/>
          </a:xfrm>
        </p:spPr>
        <p:txBody>
          <a:bodyPr>
            <a:normAutofit/>
          </a:bodyPr>
          <a:lstStyle/>
          <a:p>
            <a:pPr marL="0" indent="0">
              <a:buNone/>
            </a:pPr>
            <a:r>
              <a:rPr lang="en-US" u="sng" dirty="0"/>
              <a:t>Cold </a:t>
            </a:r>
            <a:r>
              <a:rPr lang="en-US" u="sng" dirty="0" smtClean="0"/>
              <a:t>migration or Regular Migration:</a:t>
            </a:r>
          </a:p>
          <a:p>
            <a:pPr algn="just">
              <a:lnSpc>
                <a:spcPct val="150000"/>
              </a:lnSpc>
            </a:pPr>
            <a:r>
              <a:rPr lang="en-US" sz="2000" dirty="0" smtClean="0"/>
              <a:t>The steps involved in cold migration are as follows:</a:t>
            </a:r>
          </a:p>
          <a:p>
            <a:pPr algn="just">
              <a:lnSpc>
                <a:spcPct val="150000"/>
              </a:lnSpc>
              <a:buFont typeface="Wingdings" panose="05000000000000000000" pitchFamily="2" charset="2"/>
              <a:buChar char="Ø"/>
            </a:pPr>
            <a:r>
              <a:rPr lang="en-US" sz="2000" dirty="0" smtClean="0"/>
              <a:t>The </a:t>
            </a:r>
            <a:r>
              <a:rPr lang="en-US" sz="2000" dirty="0"/>
              <a:t>configuration files, including the NVRAM file (</a:t>
            </a:r>
            <a:r>
              <a:rPr lang="en-US" sz="2000" b="1" dirty="0"/>
              <a:t>BIOS settings), log files, as well as the disks of the virtual machine, are moved from the source host to the destination host’s associated storage area. </a:t>
            </a:r>
          </a:p>
          <a:p>
            <a:pPr algn="just">
              <a:lnSpc>
                <a:spcPct val="150000"/>
              </a:lnSpc>
              <a:buFont typeface="Wingdings" panose="05000000000000000000" pitchFamily="2" charset="2"/>
              <a:buChar char="Ø"/>
            </a:pPr>
            <a:r>
              <a:rPr lang="en-US" sz="2000" dirty="0" smtClean="0"/>
              <a:t>The </a:t>
            </a:r>
            <a:r>
              <a:rPr lang="en-US" sz="2000" dirty="0"/>
              <a:t>virtual machine is registered with the new host</a:t>
            </a:r>
            <a:r>
              <a:rPr lang="en-US" sz="2000" dirty="0" smtClean="0"/>
              <a:t>.</a:t>
            </a:r>
          </a:p>
          <a:p>
            <a:pPr algn="just">
              <a:lnSpc>
                <a:spcPct val="150000"/>
              </a:lnSpc>
              <a:buFont typeface="Wingdings" panose="05000000000000000000" pitchFamily="2" charset="2"/>
              <a:buChar char="Ø"/>
            </a:pPr>
            <a:r>
              <a:rPr lang="en-US" sz="2000" dirty="0" smtClean="0"/>
              <a:t> </a:t>
            </a:r>
            <a:r>
              <a:rPr lang="en-US" sz="2000" dirty="0"/>
              <a:t>After the migration is completed, the old version of the virtual machine is deleted from the source </a:t>
            </a:r>
            <a:r>
              <a:rPr lang="en-US" sz="2000" dirty="0" smtClean="0"/>
              <a:t>host.</a:t>
            </a:r>
            <a:endParaRPr lang="en-US" sz="2000" dirty="0"/>
          </a:p>
        </p:txBody>
      </p:sp>
    </p:spTree>
    <p:extLst>
      <p:ext uri="{BB962C8B-B14F-4D97-AF65-F5344CB8AC3E}">
        <p14:creationId xmlns:p14="http://schemas.microsoft.com/office/powerpoint/2010/main" val="144773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0647"/>
            <a:ext cx="10515600" cy="5706316"/>
          </a:xfrm>
        </p:spPr>
        <p:txBody>
          <a:bodyPr/>
          <a:lstStyle/>
          <a:p>
            <a:pPr marL="0" indent="0">
              <a:buNone/>
            </a:pPr>
            <a:r>
              <a:rPr lang="en-US" u="sng" dirty="0"/>
              <a:t>Live Storage Migration </a:t>
            </a:r>
            <a:r>
              <a:rPr lang="en-US" dirty="0" smtClean="0"/>
              <a:t>:</a:t>
            </a:r>
          </a:p>
          <a:p>
            <a:pPr marL="0" indent="0" algn="just">
              <a:lnSpc>
                <a:spcPct val="150000"/>
              </a:lnSpc>
              <a:buNone/>
            </a:pPr>
            <a:r>
              <a:rPr lang="en-US" sz="2400" dirty="0" smtClean="0"/>
              <a:t>Live storage migration of </a:t>
            </a:r>
            <a:r>
              <a:rPr lang="en-US" sz="2400" dirty="0"/>
              <a:t>Virtual </a:t>
            </a:r>
            <a:r>
              <a:rPr lang="en-US" sz="2400" dirty="0" smtClean="0"/>
              <a:t>Machine constitutes</a:t>
            </a:r>
            <a:endParaRPr lang="en-US" sz="2400" dirty="0"/>
          </a:p>
          <a:p>
            <a:pPr algn="just">
              <a:lnSpc>
                <a:spcPct val="150000"/>
              </a:lnSpc>
            </a:pPr>
            <a:r>
              <a:rPr lang="en-US" sz="2400" b="1" dirty="0"/>
              <a:t>moving the virtual disks or configuration file of a running </a:t>
            </a:r>
            <a:r>
              <a:rPr lang="en-US" sz="2400" b="1" dirty="0" smtClean="0"/>
              <a:t>virtual machine </a:t>
            </a:r>
            <a:r>
              <a:rPr lang="en-US" sz="2400" b="1" dirty="0"/>
              <a:t>to a new data store without any interruption </a:t>
            </a:r>
            <a:r>
              <a:rPr lang="en-US" sz="2400" dirty="0"/>
              <a:t>in the availability of </a:t>
            </a:r>
            <a:r>
              <a:rPr lang="en-US" sz="2400" dirty="0" smtClean="0"/>
              <a:t>the virtual </a:t>
            </a:r>
            <a:r>
              <a:rPr lang="en-US" sz="2400" dirty="0"/>
              <a:t>machine’s service. </a:t>
            </a:r>
          </a:p>
        </p:txBody>
      </p:sp>
    </p:spTree>
    <p:extLst>
      <p:ext uri="{BB962C8B-B14F-4D97-AF65-F5344CB8AC3E}">
        <p14:creationId xmlns:p14="http://schemas.microsoft.com/office/powerpoint/2010/main" val="3314883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12187"/>
          </a:xfrm>
        </p:spPr>
        <p:txBody>
          <a:bodyPr>
            <a:normAutofit/>
          </a:bodyPr>
          <a:lstStyle/>
          <a:p>
            <a:pPr marL="0" indent="0">
              <a:buNone/>
            </a:pPr>
            <a:r>
              <a:rPr lang="en-US" u="sng" dirty="0"/>
              <a:t>VM Migration, SLA and On-Demand Computing:</a:t>
            </a:r>
            <a:endParaRPr lang="en-US" u="sng" dirty="0" smtClean="0"/>
          </a:p>
          <a:p>
            <a:pPr algn="just">
              <a:lnSpc>
                <a:spcPct val="150000"/>
              </a:lnSpc>
            </a:pPr>
            <a:r>
              <a:rPr lang="en-US" sz="2000" dirty="0"/>
              <a:t>virtual machines’ migration plays an important role in data centers by making it easy to adjust resource’s priorities to match resource’s demand conditions</a:t>
            </a:r>
            <a:r>
              <a:rPr lang="en-US" sz="2000" dirty="0" smtClean="0"/>
              <a:t>.</a:t>
            </a:r>
          </a:p>
          <a:p>
            <a:pPr algn="just">
              <a:lnSpc>
                <a:spcPct val="150000"/>
              </a:lnSpc>
            </a:pPr>
            <a:r>
              <a:rPr lang="en-US" sz="2000" dirty="0"/>
              <a:t>This role is completely going in the </a:t>
            </a:r>
            <a:r>
              <a:rPr lang="en-US" sz="2000" b="1" dirty="0"/>
              <a:t>direction of meeting </a:t>
            </a:r>
            <a:r>
              <a:rPr lang="en-US" sz="2000" b="1" dirty="0" smtClean="0"/>
              <a:t>SLAs</a:t>
            </a:r>
            <a:r>
              <a:rPr lang="en-US" sz="2000" dirty="0" smtClean="0"/>
              <a:t>:</a:t>
            </a:r>
          </a:p>
          <a:p>
            <a:pPr algn="just">
              <a:lnSpc>
                <a:spcPct val="150000"/>
              </a:lnSpc>
            </a:pPr>
            <a:r>
              <a:rPr lang="en-US" sz="2000" b="1" dirty="0" smtClean="0"/>
              <a:t>Once </a:t>
            </a:r>
            <a:r>
              <a:rPr lang="en-US" sz="2000" b="1" dirty="0"/>
              <a:t>it </a:t>
            </a:r>
            <a:r>
              <a:rPr lang="en-US" sz="2000" b="1" dirty="0" smtClean="0"/>
              <a:t>has been </a:t>
            </a:r>
            <a:r>
              <a:rPr lang="en-US" sz="2000" b="1" dirty="0"/>
              <a:t>detected </a:t>
            </a:r>
            <a:r>
              <a:rPr lang="en-US" sz="2000" dirty="0"/>
              <a:t>that a </a:t>
            </a:r>
            <a:r>
              <a:rPr lang="en-US" sz="2000" b="1" dirty="0"/>
              <a:t>particular VM is consuming more than its fair share </a:t>
            </a:r>
            <a:r>
              <a:rPr lang="en-US" sz="2000" b="1" dirty="0" smtClean="0"/>
              <a:t>of resources </a:t>
            </a:r>
            <a:r>
              <a:rPr lang="en-US" sz="2000" b="1" dirty="0"/>
              <a:t>at the expense of other VMs on the same host</a:t>
            </a:r>
            <a:r>
              <a:rPr lang="en-US" sz="2000" dirty="0"/>
              <a:t>, it will be eligible, </a:t>
            </a:r>
            <a:r>
              <a:rPr lang="en-US" sz="2000" dirty="0" smtClean="0"/>
              <a:t>for this </a:t>
            </a:r>
            <a:r>
              <a:rPr lang="en-US" sz="2000" dirty="0"/>
              <a:t>machine, to either be </a:t>
            </a:r>
            <a:r>
              <a:rPr lang="en-US" sz="2000" b="1" dirty="0"/>
              <a:t>moved to another underutilized host </a:t>
            </a:r>
            <a:r>
              <a:rPr lang="en-US" sz="2000" dirty="0"/>
              <a:t>or assign </a:t>
            </a:r>
            <a:r>
              <a:rPr lang="en-US" sz="2000" dirty="0" smtClean="0"/>
              <a:t>more resources </a:t>
            </a:r>
            <a:r>
              <a:rPr lang="en-US" sz="2000" dirty="0"/>
              <a:t>for it, in case that the host machine still has </a:t>
            </a:r>
            <a:r>
              <a:rPr lang="en-US" sz="2000" dirty="0" smtClean="0"/>
              <a:t>resources t</a:t>
            </a:r>
            <a:r>
              <a:rPr lang="en-US" sz="2000" b="1" dirty="0" smtClean="0"/>
              <a:t>his </a:t>
            </a:r>
            <a:r>
              <a:rPr lang="en-US" sz="2000" b="1" dirty="0"/>
              <a:t>in turn </a:t>
            </a:r>
            <a:r>
              <a:rPr lang="en-US" sz="2000" b="1" dirty="0" smtClean="0"/>
              <a:t>will highly </a:t>
            </a:r>
            <a:r>
              <a:rPr lang="en-US" sz="2000" b="1" dirty="0"/>
              <a:t>avoid the violations of the SLA </a:t>
            </a:r>
            <a:r>
              <a:rPr lang="en-US" sz="2000" dirty="0"/>
              <a:t>and will also, fulfill the requirements </a:t>
            </a:r>
            <a:r>
              <a:rPr lang="en-US" sz="2000" dirty="0" smtClean="0"/>
              <a:t>of on-demand </a:t>
            </a:r>
            <a:r>
              <a:rPr lang="en-US" sz="2000" dirty="0"/>
              <a:t>computing resources. </a:t>
            </a:r>
          </a:p>
        </p:txBody>
      </p:sp>
    </p:spTree>
    <p:extLst>
      <p:ext uri="{BB962C8B-B14F-4D97-AF65-F5344CB8AC3E}">
        <p14:creationId xmlns:p14="http://schemas.microsoft.com/office/powerpoint/2010/main" val="809194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12187"/>
          </a:xfrm>
        </p:spPr>
        <p:txBody>
          <a:bodyPr>
            <a:normAutofit/>
          </a:bodyPr>
          <a:lstStyle/>
          <a:p>
            <a:pPr marL="0" indent="0">
              <a:buNone/>
            </a:pPr>
            <a:r>
              <a:rPr lang="en-US" u="sng" dirty="0"/>
              <a:t>VM Migration, SLA and On-Demand Computing:</a:t>
            </a:r>
            <a:endParaRPr lang="en-US" u="sng" dirty="0" smtClean="0"/>
          </a:p>
          <a:p>
            <a:pPr algn="just">
              <a:lnSpc>
                <a:spcPct val="150000"/>
              </a:lnSpc>
            </a:pPr>
            <a:r>
              <a:rPr lang="en-US" sz="2000" dirty="0"/>
              <a:t>In order to achieve </a:t>
            </a:r>
            <a:r>
              <a:rPr lang="en-US" sz="2000" dirty="0" smtClean="0"/>
              <a:t>above said goals</a:t>
            </a:r>
            <a:r>
              <a:rPr lang="en-US" sz="2000" dirty="0"/>
              <a:t>, </a:t>
            </a:r>
            <a:r>
              <a:rPr lang="en-US" sz="2000" b="1" dirty="0"/>
              <a:t>there </a:t>
            </a:r>
            <a:r>
              <a:rPr lang="en-US" sz="2000" b="1" dirty="0" smtClean="0"/>
              <a:t>should be </a:t>
            </a:r>
            <a:r>
              <a:rPr lang="en-US" sz="2000" b="1" dirty="0"/>
              <a:t>an integration between virtualization’s management tools</a:t>
            </a:r>
            <a:r>
              <a:rPr lang="en-US" sz="2000" dirty="0"/>
              <a:t> (with its </a:t>
            </a:r>
            <a:r>
              <a:rPr lang="en-US" sz="2000" dirty="0" smtClean="0"/>
              <a:t>migrations </a:t>
            </a:r>
            <a:r>
              <a:rPr lang="en-US" sz="2000" dirty="0"/>
              <a:t>and performance’s monitoring capabilities), and </a:t>
            </a:r>
            <a:r>
              <a:rPr lang="en-US" sz="2000" b="1" dirty="0"/>
              <a:t>SLA’s management </a:t>
            </a:r>
            <a:r>
              <a:rPr lang="en-US" sz="2000" b="1" dirty="0" smtClean="0"/>
              <a:t>tools </a:t>
            </a:r>
            <a:r>
              <a:rPr lang="en-US" sz="2000" dirty="0" smtClean="0"/>
              <a:t>to </a:t>
            </a:r>
            <a:r>
              <a:rPr lang="en-US" sz="2000" b="1" dirty="0"/>
              <a:t>achieve balance in resources </a:t>
            </a:r>
            <a:r>
              <a:rPr lang="en-US" sz="2000" dirty="0"/>
              <a:t>by migrating and monitoring the workloads</a:t>
            </a:r>
            <a:r>
              <a:rPr lang="en-US" sz="2000" dirty="0" smtClean="0"/>
              <a:t>, and </a:t>
            </a:r>
            <a:r>
              <a:rPr lang="en-US" sz="2000" b="1" dirty="0"/>
              <a:t>accordingly, meeting the SLA</a:t>
            </a:r>
          </a:p>
        </p:txBody>
      </p:sp>
    </p:spTree>
    <p:extLst>
      <p:ext uri="{BB962C8B-B14F-4D97-AF65-F5344CB8AC3E}">
        <p14:creationId xmlns:p14="http://schemas.microsoft.com/office/powerpoint/2010/main" val="407135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12187"/>
          </a:xfrm>
        </p:spPr>
        <p:txBody>
          <a:bodyPr>
            <a:normAutofit/>
          </a:bodyPr>
          <a:lstStyle/>
          <a:p>
            <a:pPr marL="0" indent="0">
              <a:buNone/>
            </a:pPr>
            <a:r>
              <a:rPr lang="en-US" dirty="0"/>
              <a:t>Migration of Virtual Machines to Alternate Platforms</a:t>
            </a:r>
            <a:r>
              <a:rPr lang="en-US" u="sng" dirty="0" smtClean="0"/>
              <a:t>:</a:t>
            </a:r>
          </a:p>
          <a:p>
            <a:pPr algn="just">
              <a:lnSpc>
                <a:spcPct val="150000"/>
              </a:lnSpc>
            </a:pPr>
            <a:r>
              <a:rPr lang="en-US" sz="2000" dirty="0"/>
              <a:t>One of the nicest advantages of having facility in data center’s technologies is </a:t>
            </a:r>
            <a:r>
              <a:rPr lang="en-US" sz="2000" dirty="0" smtClean="0"/>
              <a:t>to have </a:t>
            </a:r>
            <a:r>
              <a:rPr lang="en-US" sz="2000" dirty="0"/>
              <a:t>the ability to </a:t>
            </a:r>
            <a:r>
              <a:rPr lang="en-US" sz="2000" b="1" dirty="0"/>
              <a:t>migrate virtual machines from one platform to another</a:t>
            </a:r>
            <a:r>
              <a:rPr lang="en-US" sz="2000" dirty="0" smtClean="0"/>
              <a:t>;</a:t>
            </a:r>
          </a:p>
          <a:p>
            <a:pPr algn="just">
              <a:lnSpc>
                <a:spcPct val="150000"/>
              </a:lnSpc>
            </a:pPr>
            <a:r>
              <a:rPr lang="en-US" sz="2000" dirty="0" smtClean="0"/>
              <a:t>There </a:t>
            </a:r>
            <a:r>
              <a:rPr lang="en-US" sz="2000" dirty="0"/>
              <a:t>are a number of ways for achieving this, such as depending on the </a:t>
            </a:r>
            <a:r>
              <a:rPr lang="en-US" sz="2000" dirty="0" smtClean="0"/>
              <a:t>source and </a:t>
            </a:r>
            <a:r>
              <a:rPr lang="en-US" sz="2000" dirty="0"/>
              <a:t>target virtualization’s platforms and on the vendor’s tools that manage </a:t>
            </a:r>
            <a:r>
              <a:rPr lang="en-US" sz="2000" dirty="0" smtClean="0"/>
              <a:t>this facility</a:t>
            </a:r>
          </a:p>
          <a:p>
            <a:pPr algn="just">
              <a:lnSpc>
                <a:spcPct val="150000"/>
              </a:lnSpc>
            </a:pPr>
            <a:r>
              <a:rPr lang="en-US" sz="2000" dirty="0"/>
              <a:t>F</a:t>
            </a:r>
            <a:r>
              <a:rPr lang="en-US" sz="2000" dirty="0" smtClean="0"/>
              <a:t>or example: </a:t>
            </a:r>
          </a:p>
          <a:p>
            <a:pPr algn="just">
              <a:lnSpc>
                <a:spcPct val="150000"/>
              </a:lnSpc>
              <a:buFont typeface="Wingdings" panose="05000000000000000000" pitchFamily="2" charset="2"/>
              <a:buChar char="Ø"/>
            </a:pPr>
            <a:r>
              <a:rPr lang="en-US" sz="2000" dirty="0" smtClean="0"/>
              <a:t> </a:t>
            </a:r>
            <a:r>
              <a:rPr lang="en-US" sz="2000" dirty="0"/>
              <a:t>the VMware converter that handles migrations between ESX </a:t>
            </a:r>
            <a:r>
              <a:rPr lang="en-US" sz="2000" dirty="0" smtClean="0"/>
              <a:t>hosts(hypervisor or virtualization platform); </a:t>
            </a:r>
            <a:r>
              <a:rPr lang="en-US" sz="2000" dirty="0"/>
              <a:t>the VMware server; and the VMware workstation. </a:t>
            </a:r>
            <a:endParaRPr lang="en-US" sz="2000" dirty="0" smtClean="0"/>
          </a:p>
          <a:p>
            <a:pPr algn="just">
              <a:lnSpc>
                <a:spcPct val="150000"/>
              </a:lnSpc>
              <a:buFont typeface="Wingdings" panose="05000000000000000000" pitchFamily="2" charset="2"/>
              <a:buChar char="Ø"/>
            </a:pPr>
            <a:r>
              <a:rPr lang="en-US" sz="2000" dirty="0" smtClean="0"/>
              <a:t>The </a:t>
            </a:r>
            <a:r>
              <a:rPr lang="en-US" sz="2000" dirty="0"/>
              <a:t>VMware converter can also import from other virtualization platforms, such as </a:t>
            </a:r>
            <a:r>
              <a:rPr lang="en-US" sz="2000" dirty="0" smtClean="0"/>
              <a:t>Microsoft </a:t>
            </a:r>
            <a:r>
              <a:rPr lang="en-US" sz="2000" dirty="0"/>
              <a:t>virtual server machines</a:t>
            </a:r>
          </a:p>
        </p:txBody>
      </p:sp>
    </p:spTree>
    <p:extLst>
      <p:ext uri="{BB962C8B-B14F-4D97-AF65-F5344CB8AC3E}">
        <p14:creationId xmlns:p14="http://schemas.microsoft.com/office/powerpoint/2010/main" val="255723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fontScale="85000" lnSpcReduction="10000"/>
          </a:bodyPr>
          <a:lstStyle/>
          <a:p>
            <a:pPr marL="0" indent="0">
              <a:buNone/>
            </a:pPr>
            <a:r>
              <a:rPr lang="en-US" dirty="0"/>
              <a:t>VM PROVISIONING AND MIGRATION IN </a:t>
            </a:r>
            <a:r>
              <a:rPr lang="en-US" dirty="0" smtClean="0"/>
              <a:t>ACTION</a:t>
            </a:r>
            <a:r>
              <a:rPr lang="en-US" u="sng" dirty="0" smtClean="0"/>
              <a:t>:</a:t>
            </a:r>
          </a:p>
          <a:p>
            <a:pPr algn="just">
              <a:lnSpc>
                <a:spcPct val="150000"/>
              </a:lnSpc>
            </a:pPr>
            <a:r>
              <a:rPr lang="en-US" sz="2000" dirty="0"/>
              <a:t>Now, it is time to get into business with a real example of </a:t>
            </a:r>
            <a:r>
              <a:rPr lang="en-US" sz="2000" b="1" dirty="0"/>
              <a:t>how we can </a:t>
            </a:r>
            <a:r>
              <a:rPr lang="en-US" sz="2000" b="1" dirty="0" smtClean="0"/>
              <a:t>manage the </a:t>
            </a:r>
            <a:r>
              <a:rPr lang="en-US" sz="2000" b="1" dirty="0"/>
              <a:t>life cycle, provision, and migrate a virtual machine by the help of </a:t>
            </a:r>
            <a:r>
              <a:rPr lang="en-US" sz="2000" b="1" dirty="0" smtClean="0"/>
              <a:t>one Of </a:t>
            </a:r>
            <a:r>
              <a:rPr lang="en-US" sz="2000" b="1" dirty="0"/>
              <a:t>the open source frameworks </a:t>
            </a:r>
            <a:r>
              <a:rPr lang="en-US" sz="2000" dirty="0"/>
              <a:t>used to manage virtualized infrastructure. </a:t>
            </a:r>
            <a:endParaRPr lang="en-US" sz="2000" dirty="0" smtClean="0"/>
          </a:p>
          <a:p>
            <a:pPr algn="just">
              <a:lnSpc>
                <a:spcPct val="150000"/>
              </a:lnSpc>
            </a:pPr>
            <a:r>
              <a:rPr lang="en-US" sz="2000" dirty="0" smtClean="0"/>
              <a:t>Here, we </a:t>
            </a:r>
            <a:r>
              <a:rPr lang="en-US" sz="2000" dirty="0"/>
              <a:t>will use </a:t>
            </a:r>
            <a:r>
              <a:rPr lang="en-US" sz="2000" b="1" dirty="0" err="1" smtClean="0"/>
              <a:t>ConVirt</a:t>
            </a:r>
            <a:r>
              <a:rPr lang="en-US" sz="2000" b="1" dirty="0" smtClean="0"/>
              <a:t> (</a:t>
            </a:r>
            <a:r>
              <a:rPr lang="en-US" sz="2000" b="1" dirty="0"/>
              <a:t>open source framework for the management of open source </a:t>
            </a:r>
            <a:r>
              <a:rPr lang="en-US" sz="2000" b="1" dirty="0" smtClean="0"/>
              <a:t>virtualization</a:t>
            </a:r>
            <a:r>
              <a:rPr lang="en-US" sz="2000" dirty="0" smtClean="0"/>
              <a:t> ) for example:</a:t>
            </a:r>
          </a:p>
          <a:p>
            <a:pPr marL="0" indent="0" algn="just">
              <a:lnSpc>
                <a:spcPct val="150000"/>
              </a:lnSpc>
              <a:buNone/>
            </a:pPr>
            <a:r>
              <a:rPr lang="en-US" sz="2000" b="1" dirty="0" err="1" smtClean="0"/>
              <a:t>ConVirt</a:t>
            </a:r>
            <a:r>
              <a:rPr lang="en-US" sz="2000" b="1" dirty="0" smtClean="0"/>
              <a:t> Deployment Scenario:</a:t>
            </a:r>
          </a:p>
          <a:p>
            <a:pPr algn="just">
              <a:lnSpc>
                <a:spcPct val="150000"/>
              </a:lnSpc>
            </a:pPr>
            <a:r>
              <a:rPr lang="en-US" sz="2000" dirty="0" err="1"/>
              <a:t>ConVirt</a:t>
            </a:r>
            <a:r>
              <a:rPr lang="en-US" sz="2000" dirty="0"/>
              <a:t> deployment </a:t>
            </a:r>
            <a:r>
              <a:rPr lang="en-US" sz="2000" b="1" dirty="0"/>
              <a:t>consists of at least one </a:t>
            </a:r>
            <a:r>
              <a:rPr lang="en-US" sz="2000" b="1" dirty="0" err="1"/>
              <a:t>ConVirt</a:t>
            </a:r>
            <a:r>
              <a:rPr lang="en-US" sz="2000" b="1" dirty="0"/>
              <a:t> workstation</a:t>
            </a:r>
            <a:r>
              <a:rPr lang="en-US" sz="2000" dirty="0"/>
              <a:t>, where </a:t>
            </a:r>
            <a:r>
              <a:rPr lang="en-US" sz="2000" dirty="0" err="1"/>
              <a:t>ConVirt</a:t>
            </a:r>
            <a:r>
              <a:rPr lang="en-US" sz="2000" dirty="0"/>
              <a:t> is installed and ran, which </a:t>
            </a:r>
            <a:r>
              <a:rPr lang="en-US" sz="2000" b="1" dirty="0"/>
              <a:t>provides the main console for managing the VM life cycle, managing images, provisioning new VMs, monitoring machine resources, and so </a:t>
            </a:r>
            <a:r>
              <a:rPr lang="en-US" sz="2000" b="1" dirty="0" smtClean="0"/>
              <a:t>on</a:t>
            </a:r>
          </a:p>
          <a:p>
            <a:pPr algn="just">
              <a:lnSpc>
                <a:spcPct val="150000"/>
              </a:lnSpc>
            </a:pPr>
            <a:r>
              <a:rPr lang="en-US" sz="2000" dirty="0"/>
              <a:t>There are </a:t>
            </a:r>
            <a:r>
              <a:rPr lang="en-US" sz="2000" b="1" dirty="0"/>
              <a:t>two essential deployment scenarios for </a:t>
            </a:r>
            <a:r>
              <a:rPr lang="en-US" sz="2000" b="1" dirty="0" err="1"/>
              <a:t>ConVirt</a:t>
            </a:r>
            <a:r>
              <a:rPr lang="en-US" sz="2000" dirty="0" smtClean="0"/>
              <a:t>:</a:t>
            </a:r>
          </a:p>
          <a:p>
            <a:pPr marL="0" indent="0" algn="just">
              <a:lnSpc>
                <a:spcPct val="150000"/>
              </a:lnSpc>
              <a:buNone/>
            </a:pPr>
            <a:r>
              <a:rPr lang="en-US" sz="2000" dirty="0" smtClean="0"/>
              <a:t> (</a:t>
            </a:r>
            <a:r>
              <a:rPr lang="en-US" sz="2000" dirty="0" err="1" smtClean="0"/>
              <a:t>i</a:t>
            </a:r>
            <a:r>
              <a:rPr lang="en-US" sz="2000" dirty="0" smtClean="0"/>
              <a:t>) </a:t>
            </a:r>
            <a:r>
              <a:rPr lang="en-US" sz="2000" b="1" dirty="0"/>
              <a:t>basic configuration in which the </a:t>
            </a:r>
            <a:r>
              <a:rPr lang="en-US" sz="2000" b="1" dirty="0" err="1"/>
              <a:t>Xen</a:t>
            </a:r>
            <a:r>
              <a:rPr lang="en-US" sz="2000" b="1" dirty="0"/>
              <a:t> or KVM virtualization platform is on the local machine,</a:t>
            </a:r>
            <a:r>
              <a:rPr lang="en-US" sz="2000" dirty="0"/>
              <a:t> where </a:t>
            </a:r>
            <a:r>
              <a:rPr lang="en-US" sz="2000" dirty="0" err="1"/>
              <a:t>ConVirt</a:t>
            </a:r>
            <a:r>
              <a:rPr lang="en-US" sz="2000" dirty="0"/>
              <a:t> is already installed; </a:t>
            </a:r>
            <a:endParaRPr lang="en-US" sz="2000" dirty="0" smtClean="0"/>
          </a:p>
          <a:p>
            <a:pPr marL="0" indent="0" algn="just">
              <a:lnSpc>
                <a:spcPct val="150000"/>
              </a:lnSpc>
              <a:buNone/>
            </a:pPr>
            <a:r>
              <a:rPr lang="en-US" sz="2000" dirty="0" smtClean="0"/>
              <a:t>(ii) </a:t>
            </a:r>
            <a:r>
              <a:rPr lang="en-US" sz="2000" b="1" dirty="0" smtClean="0"/>
              <a:t>an </a:t>
            </a:r>
            <a:r>
              <a:rPr lang="en-US" sz="2000" b="1" dirty="0"/>
              <a:t>advanced configuration </a:t>
            </a:r>
            <a:r>
              <a:rPr lang="en-US" sz="2000" dirty="0"/>
              <a:t>in which the </a:t>
            </a:r>
            <a:r>
              <a:rPr lang="en-US" sz="2000" b="1" dirty="0" err="1"/>
              <a:t>Xen</a:t>
            </a:r>
            <a:r>
              <a:rPr lang="en-US" sz="2000" b="1" dirty="0"/>
              <a:t> or KVM is on one or more remote servers. </a:t>
            </a:r>
            <a:endParaRPr lang="en-US" sz="2000" b="1" dirty="0" smtClean="0"/>
          </a:p>
          <a:p>
            <a:pPr algn="just">
              <a:lnSpc>
                <a:spcPct val="150000"/>
              </a:lnSpc>
            </a:pPr>
            <a:r>
              <a:rPr lang="en-US" sz="2000" dirty="0" smtClean="0"/>
              <a:t>The </a:t>
            </a:r>
            <a:r>
              <a:rPr lang="en-US" sz="2000" dirty="0"/>
              <a:t>scenario in use here is the advanced </a:t>
            </a:r>
            <a:r>
              <a:rPr lang="en-US" sz="2000" dirty="0" smtClean="0"/>
              <a:t>one.</a:t>
            </a:r>
            <a:endParaRPr lang="en-US" sz="2000" dirty="0"/>
          </a:p>
        </p:txBody>
      </p:sp>
    </p:spTree>
    <p:extLst>
      <p:ext uri="{BB962C8B-B14F-4D97-AF65-F5344CB8AC3E}">
        <p14:creationId xmlns:p14="http://schemas.microsoft.com/office/powerpoint/2010/main" val="95579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pPr algn="just">
              <a:lnSpc>
                <a:spcPct val="150000"/>
              </a:lnSpc>
              <a:spcBef>
                <a:spcPts val="0"/>
              </a:spcBef>
            </a:pPr>
            <a:r>
              <a:rPr lang="en-US" sz="2000" dirty="0"/>
              <a:t>The installation process involves the following:</a:t>
            </a:r>
          </a:p>
          <a:p>
            <a:pPr algn="just">
              <a:lnSpc>
                <a:spcPct val="150000"/>
              </a:lnSpc>
              <a:spcBef>
                <a:spcPts val="0"/>
              </a:spcBef>
            </a:pPr>
            <a:r>
              <a:rPr lang="en-US" sz="2000" dirty="0"/>
              <a:t> Installing </a:t>
            </a:r>
            <a:r>
              <a:rPr lang="en-US" sz="2000" dirty="0" err="1"/>
              <a:t>ConVirt</a:t>
            </a:r>
            <a:r>
              <a:rPr lang="en-US" sz="2000" dirty="0"/>
              <a:t> on at least one computer. </a:t>
            </a:r>
            <a:endParaRPr lang="en-US" sz="2000" dirty="0" smtClean="0"/>
          </a:p>
          <a:p>
            <a:pPr algn="just">
              <a:lnSpc>
                <a:spcPct val="150000"/>
              </a:lnSpc>
              <a:spcBef>
                <a:spcPts val="0"/>
              </a:spcBef>
            </a:pPr>
            <a:r>
              <a:rPr lang="en-US" sz="2000" dirty="0" smtClean="0"/>
              <a:t> </a:t>
            </a:r>
            <a:r>
              <a:rPr lang="en-US" sz="2000" dirty="0"/>
              <a:t>Preparing each managed server to be managed by </a:t>
            </a:r>
            <a:r>
              <a:rPr lang="en-US" sz="2000" dirty="0" err="1"/>
              <a:t>ConVirt</a:t>
            </a:r>
            <a:r>
              <a:rPr lang="en-US" sz="2000" dirty="0"/>
              <a:t>. </a:t>
            </a:r>
            <a:r>
              <a:rPr lang="en-US" sz="2000" dirty="0" smtClean="0"/>
              <a:t>We have two managing servers</a:t>
            </a:r>
          </a:p>
          <a:p>
            <a:pPr algn="just">
              <a:lnSpc>
                <a:spcPct val="150000"/>
              </a:lnSpc>
              <a:spcBef>
                <a:spcPts val="0"/>
              </a:spcBef>
            </a:pPr>
            <a:r>
              <a:rPr lang="en-US" sz="2000" dirty="0" smtClean="0"/>
              <a:t>with </a:t>
            </a:r>
            <a:r>
              <a:rPr lang="en-US" sz="2000" dirty="0"/>
              <a:t>the following </a:t>
            </a:r>
            <a:r>
              <a:rPr lang="en-US" sz="2000" dirty="0" err="1"/>
              <a:t>Ips</a:t>
            </a:r>
            <a:r>
              <a:rPr lang="en-US" sz="2000" dirty="0"/>
              <a:t> (managed server 1, IP:172.16.2.22; and </a:t>
            </a:r>
            <a:r>
              <a:rPr lang="en-US" sz="2000" dirty="0" smtClean="0"/>
              <a:t>managed server </a:t>
            </a:r>
            <a:r>
              <a:rPr lang="en-US" sz="2000" dirty="0"/>
              <a:t>2, IP:172.16.2.25) as shown in the deployment diagram (Figure 5.7).</a:t>
            </a:r>
          </a:p>
          <a:p>
            <a:pPr algn="just">
              <a:lnSpc>
                <a:spcPct val="150000"/>
              </a:lnSpc>
              <a:spcBef>
                <a:spcPts val="0"/>
              </a:spcBef>
            </a:pPr>
            <a:r>
              <a:rPr lang="en-US" sz="2000" dirty="0"/>
              <a:t> Starting </a:t>
            </a:r>
            <a:r>
              <a:rPr lang="en-US" sz="2000" dirty="0" err="1"/>
              <a:t>ConVirt</a:t>
            </a:r>
            <a:r>
              <a:rPr lang="en-US" sz="2000" dirty="0"/>
              <a:t> and discovering the managed servers you have prepared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411" y="3572377"/>
            <a:ext cx="4527884" cy="3194674"/>
          </a:xfrm>
          <a:prstGeom prst="rect">
            <a:avLst/>
          </a:prstGeom>
        </p:spPr>
      </p:pic>
    </p:spTree>
    <p:extLst>
      <p:ext uri="{BB962C8B-B14F-4D97-AF65-F5344CB8AC3E}">
        <p14:creationId xmlns:p14="http://schemas.microsoft.com/office/powerpoint/2010/main" val="3401689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Adding Managed Servers and Provisioning </a:t>
            </a:r>
            <a:r>
              <a:rPr lang="en-US" sz="2000" dirty="0" smtClean="0"/>
              <a:t>VM: Once </a:t>
            </a:r>
            <a:r>
              <a:rPr lang="en-US" sz="2000" dirty="0"/>
              <a:t>the installation is done and you are ready to manage your virtual infrastructure, then you can start the </a:t>
            </a:r>
            <a:r>
              <a:rPr lang="en-US" sz="2000" dirty="0" err="1"/>
              <a:t>ConVirt</a:t>
            </a:r>
            <a:r>
              <a:rPr lang="en-US" sz="2000" dirty="0"/>
              <a:t> management console (see Figure 5.8</a:t>
            </a:r>
            <a:r>
              <a:rPr lang="en-US" sz="2000" dirty="0" smtClean="0"/>
              <a:t>):</a:t>
            </a:r>
          </a:p>
          <a:p>
            <a:r>
              <a:rPr lang="en-US" sz="2000" dirty="0" smtClean="0"/>
              <a:t> </a:t>
            </a:r>
            <a:r>
              <a:rPr lang="en-US" sz="2000" dirty="0"/>
              <a:t>Select any of servers’ pools existing </a:t>
            </a:r>
            <a:r>
              <a:rPr lang="en-US" sz="2000" dirty="0" smtClean="0"/>
              <a:t>and </a:t>
            </a:r>
            <a:r>
              <a:rPr lang="en-US" sz="2000" dirty="0"/>
              <a:t>on its context menu, select “Add Server.”</a:t>
            </a:r>
            <a:endParaRPr lang="en-US" sz="2000" u="sng"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270" y="2251158"/>
            <a:ext cx="6734175" cy="4352925"/>
          </a:xfrm>
          <a:prstGeom prst="rect">
            <a:avLst/>
          </a:prstGeom>
        </p:spPr>
      </p:pic>
    </p:spTree>
    <p:extLst>
      <p:ext uri="{BB962C8B-B14F-4D97-AF65-F5344CB8AC3E}">
        <p14:creationId xmlns:p14="http://schemas.microsoft.com/office/powerpoint/2010/main" val="27646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Select any of servers’ pools existing (QA Lab in our scenario) and on </a:t>
            </a:r>
            <a:r>
              <a:rPr lang="en-US" sz="2000" dirty="0" smtClean="0"/>
              <a:t>its context </a:t>
            </a:r>
            <a:r>
              <a:rPr lang="en-US" sz="2000" dirty="0"/>
              <a:t>menu, select “Add Server.”</a:t>
            </a:r>
          </a:p>
          <a:p>
            <a:r>
              <a:rPr lang="en-US" sz="2000" dirty="0"/>
              <a:t> You will be faced with a message asking about the virtualization </a:t>
            </a:r>
            <a:r>
              <a:rPr lang="en-US" sz="2000" dirty="0" smtClean="0"/>
              <a:t>platform you </a:t>
            </a:r>
            <a:r>
              <a:rPr lang="en-US" sz="2000" dirty="0"/>
              <a:t>want to manage (</a:t>
            </a:r>
            <a:r>
              <a:rPr lang="en-US" sz="2000" dirty="0" err="1"/>
              <a:t>Xen</a:t>
            </a:r>
            <a:r>
              <a:rPr lang="en-US" sz="2000" dirty="0"/>
              <a:t> or KVM), as shown in Figure 5.9:</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912" y="1933074"/>
            <a:ext cx="7134225" cy="4724400"/>
          </a:xfrm>
          <a:prstGeom prst="rect">
            <a:avLst/>
          </a:prstGeom>
        </p:spPr>
      </p:pic>
    </p:spTree>
    <p:extLst>
      <p:ext uri="{BB962C8B-B14F-4D97-AF65-F5344CB8AC3E}">
        <p14:creationId xmlns:p14="http://schemas.microsoft.com/office/powerpoint/2010/main" val="163084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2381"/>
          </a:xfrm>
        </p:spPr>
        <p:txBody>
          <a:bodyPr>
            <a:normAutofit fontScale="90000"/>
          </a:bodyPr>
          <a:lstStyle/>
          <a:p>
            <a:r>
              <a:rPr lang="en-US" dirty="0" smtClean="0"/>
              <a:t>5.1 Introduction</a:t>
            </a:r>
            <a:endParaRPr lang="en-US" dirty="0"/>
          </a:p>
        </p:txBody>
      </p:sp>
      <p:sp>
        <p:nvSpPr>
          <p:cNvPr id="3" name="Content Placeholder 2"/>
          <p:cNvSpPr>
            <a:spLocks noGrp="1"/>
          </p:cNvSpPr>
          <p:nvPr>
            <p:ph idx="1"/>
          </p:nvPr>
        </p:nvSpPr>
        <p:spPr>
          <a:xfrm>
            <a:off x="838200" y="887506"/>
            <a:ext cx="10515600" cy="5289457"/>
          </a:xfrm>
        </p:spPr>
        <p:txBody>
          <a:bodyPr>
            <a:normAutofit/>
          </a:bodyPr>
          <a:lstStyle/>
          <a:p>
            <a:pPr>
              <a:lnSpc>
                <a:spcPct val="150000"/>
              </a:lnSpc>
            </a:pPr>
            <a:r>
              <a:rPr lang="en-US" sz="2000" dirty="0" smtClean="0"/>
              <a:t>Cloud Computing – Builds on achievements on research areas like </a:t>
            </a:r>
            <a:r>
              <a:rPr lang="en-US" sz="2000" b="1" dirty="0" smtClean="0"/>
              <a:t>SOA, grid computing and virtualization technology</a:t>
            </a:r>
          </a:p>
          <a:p>
            <a:pPr>
              <a:lnSpc>
                <a:spcPct val="150000"/>
              </a:lnSpc>
            </a:pPr>
            <a:r>
              <a:rPr lang="en-US" sz="2000" dirty="0" smtClean="0"/>
              <a:t>It provides IAAS – based on </a:t>
            </a:r>
            <a:r>
              <a:rPr lang="en-US" sz="2000" b="1" dirty="0" smtClean="0"/>
              <a:t>pay as you use </a:t>
            </a:r>
            <a:r>
              <a:rPr lang="en-US" sz="2000" dirty="0" smtClean="0"/>
              <a:t>and </a:t>
            </a:r>
            <a:r>
              <a:rPr lang="en-US" sz="2000" b="1" dirty="0" smtClean="0"/>
              <a:t>on-demand</a:t>
            </a:r>
            <a:r>
              <a:rPr lang="en-US" sz="2000" dirty="0" smtClean="0"/>
              <a:t> computing models to end users.</a:t>
            </a:r>
          </a:p>
          <a:p>
            <a:pPr>
              <a:lnSpc>
                <a:spcPct val="150000"/>
              </a:lnSpc>
            </a:pPr>
            <a:r>
              <a:rPr lang="en-US" sz="2000" dirty="0" smtClean="0"/>
              <a:t>To provide this service- </a:t>
            </a:r>
            <a:r>
              <a:rPr lang="en-US" sz="2000" b="1" dirty="0" smtClean="0"/>
              <a:t>provisioning of cloud infrastructure </a:t>
            </a:r>
            <a:r>
              <a:rPr lang="en-US" sz="2000" dirty="0" smtClean="0"/>
              <a:t>in data centers are prerequisite.</a:t>
            </a:r>
          </a:p>
          <a:p>
            <a:pPr>
              <a:lnSpc>
                <a:spcPct val="150000"/>
              </a:lnSpc>
            </a:pPr>
            <a:r>
              <a:rPr lang="en-US" sz="2000" dirty="0" smtClean="0"/>
              <a:t>This chapter focus on the core services that enable users to get </a:t>
            </a:r>
            <a:r>
              <a:rPr lang="en-US" sz="2000" b="1" dirty="0" smtClean="0"/>
              <a:t>best out of </a:t>
            </a:r>
            <a:r>
              <a:rPr lang="en-US" sz="2000" b="1" dirty="0" err="1" smtClean="0"/>
              <a:t>IaaS</a:t>
            </a:r>
            <a:r>
              <a:rPr lang="en-US" sz="2000" b="1" dirty="0" smtClean="0"/>
              <a:t> model in public and private cloud setups</a:t>
            </a:r>
            <a:r>
              <a:rPr lang="en-US" sz="2000" b="1" dirty="0"/>
              <a:t> </a:t>
            </a:r>
            <a:r>
              <a:rPr lang="en-US" sz="2000" b="1" dirty="0" smtClean="0"/>
              <a:t>which will be more on VM provisioning and migration services.</a:t>
            </a:r>
          </a:p>
          <a:p>
            <a:pPr>
              <a:lnSpc>
                <a:spcPct val="150000"/>
              </a:lnSpc>
            </a:pPr>
            <a:endParaRPr lang="en-US" sz="2000" b="1" dirty="0"/>
          </a:p>
          <a:p>
            <a:pPr>
              <a:lnSpc>
                <a:spcPct val="150000"/>
              </a:lnSpc>
            </a:pPr>
            <a:endParaRPr lang="en-US" sz="2000" dirty="0"/>
          </a:p>
        </p:txBody>
      </p:sp>
    </p:spTree>
    <p:extLst>
      <p:ext uri="{BB962C8B-B14F-4D97-AF65-F5344CB8AC3E}">
        <p14:creationId xmlns:p14="http://schemas.microsoft.com/office/powerpoint/2010/main" val="42558782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Choose KVM, and then enter the managed server information </a:t>
            </a:r>
            <a:r>
              <a:rPr lang="en-US" sz="2000" dirty="0" smtClean="0"/>
              <a:t>and credentials </a:t>
            </a:r>
            <a:r>
              <a:rPr lang="en-US" sz="2000" dirty="0"/>
              <a:t>(IP, username, and password) as shown in Figure 5.10.</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192" y="1710488"/>
            <a:ext cx="6743700" cy="4762500"/>
          </a:xfrm>
          <a:prstGeom prst="rect">
            <a:avLst/>
          </a:prstGeom>
        </p:spPr>
      </p:pic>
    </p:spTree>
    <p:extLst>
      <p:ext uri="{BB962C8B-B14F-4D97-AF65-F5344CB8AC3E}">
        <p14:creationId xmlns:p14="http://schemas.microsoft.com/office/powerpoint/2010/main" val="30825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Once the server is synchronized and authenticated with the </a:t>
            </a:r>
            <a:r>
              <a:rPr lang="en-US" sz="2000" dirty="0" err="1"/>
              <a:t>management</a:t>
            </a:r>
            <a:r>
              <a:rPr lang="en-US" sz="2000" dirty="0"/>
              <a:t> console, it will appear in the left pane/of the </a:t>
            </a:r>
            <a:r>
              <a:rPr lang="en-US" sz="2000" dirty="0" err="1"/>
              <a:t>ConVirt</a:t>
            </a:r>
            <a:r>
              <a:rPr lang="en-US" sz="2000" dirty="0"/>
              <a:t>, as shown </a:t>
            </a:r>
            <a:r>
              <a:rPr lang="en-US" sz="2000" dirty="0" smtClean="0"/>
              <a:t>in Figure </a:t>
            </a:r>
            <a:r>
              <a:rPr lang="en-US" sz="2000" dirty="0"/>
              <a:t>5.11.</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653" y="1843838"/>
            <a:ext cx="6638925" cy="4629150"/>
          </a:xfrm>
          <a:prstGeom prst="rect">
            <a:avLst/>
          </a:prstGeom>
        </p:spPr>
      </p:pic>
    </p:spTree>
    <p:extLst>
      <p:ext uri="{BB962C8B-B14F-4D97-AF65-F5344CB8AC3E}">
        <p14:creationId xmlns:p14="http://schemas.microsoft.com/office/powerpoint/2010/main" val="657811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Select this server, and start provisioning your virtual machine as </a:t>
            </a:r>
            <a:r>
              <a:rPr lang="en-US" sz="2000" dirty="0" smtClean="0"/>
              <a:t>in Figure </a:t>
            </a:r>
            <a:r>
              <a:rPr lang="en-US" sz="2000" dirty="0"/>
              <a:t>5.12:</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48" y="1467352"/>
            <a:ext cx="6953250" cy="4476750"/>
          </a:xfrm>
          <a:prstGeom prst="rect">
            <a:avLst/>
          </a:prstGeom>
        </p:spPr>
      </p:pic>
    </p:spTree>
    <p:extLst>
      <p:ext uri="{BB962C8B-B14F-4D97-AF65-F5344CB8AC3E}">
        <p14:creationId xmlns:p14="http://schemas.microsoft.com/office/powerpoint/2010/main" val="125252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Fill in the virtual machine’s information (name, storage, OS template, etc</a:t>
            </a:r>
            <a:r>
              <a:rPr lang="en-US" sz="2000" dirty="0" smtClean="0"/>
              <a:t>.; Figure </a:t>
            </a:r>
            <a:r>
              <a:rPr lang="en-US" sz="2000" dirty="0"/>
              <a:t>5.13); then you will find it created on the managed server </a:t>
            </a:r>
            <a:r>
              <a:rPr lang="en-US" sz="2000" dirty="0" smtClean="0"/>
              <a:t>tree powered-off</a:t>
            </a:r>
            <a:r>
              <a:rPr lang="en-US" sz="2000" dirty="0"/>
              <a:t>.</a:t>
            </a:r>
            <a:endParaRPr lang="en-US" sz="2000" u="sng"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1652587"/>
            <a:ext cx="6934200" cy="3552825"/>
          </a:xfrm>
          <a:prstGeom prst="rect">
            <a:avLst/>
          </a:prstGeom>
        </p:spPr>
      </p:pic>
      <p:sp>
        <p:nvSpPr>
          <p:cNvPr id="5" name="Rectangle 4"/>
          <p:cNvSpPr/>
          <p:nvPr/>
        </p:nvSpPr>
        <p:spPr>
          <a:xfrm>
            <a:off x="4083548" y="5469868"/>
            <a:ext cx="4044953" cy="369332"/>
          </a:xfrm>
          <a:prstGeom prst="rect">
            <a:avLst/>
          </a:prstGeom>
        </p:spPr>
        <p:txBody>
          <a:bodyPr wrap="none">
            <a:spAutoFit/>
          </a:bodyPr>
          <a:lstStyle/>
          <a:p>
            <a:r>
              <a:rPr lang="en-US"/>
              <a:t>FIGURE 5.13. </a:t>
            </a:r>
            <a:r>
              <a:rPr lang="en-US" dirty="0"/>
              <a:t>Configuring virtual machine</a:t>
            </a:r>
          </a:p>
        </p:txBody>
      </p:sp>
    </p:spTree>
    <p:extLst>
      <p:ext uri="{BB962C8B-B14F-4D97-AF65-F5344CB8AC3E}">
        <p14:creationId xmlns:p14="http://schemas.microsoft.com/office/powerpoint/2010/main" val="301998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Start your VM (Figures 5.14 and 5.15), and make sure the </a:t>
            </a:r>
            <a:r>
              <a:rPr lang="en-US" sz="2000" dirty="0" smtClean="0"/>
              <a:t>installation media </a:t>
            </a:r>
            <a:r>
              <a:rPr lang="en-US" sz="2000" dirty="0"/>
              <a:t>of the operating system you need is placed in drive, in order to use </a:t>
            </a:r>
            <a:r>
              <a:rPr lang="en-US" sz="2000" dirty="0" smtClean="0"/>
              <a:t>it for </a:t>
            </a:r>
            <a:r>
              <a:rPr lang="en-US" sz="2000" dirty="0"/>
              <a:t>booting the new VM and proceed in the installation process;</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399" y="1760871"/>
            <a:ext cx="6991350" cy="4467225"/>
          </a:xfrm>
          <a:prstGeom prst="rect">
            <a:avLst/>
          </a:prstGeom>
        </p:spPr>
      </p:pic>
    </p:spTree>
    <p:extLst>
      <p:ext uri="{BB962C8B-B14F-4D97-AF65-F5344CB8AC3E}">
        <p14:creationId xmlns:p14="http://schemas.microsoft.com/office/powerpoint/2010/main" val="100735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537" y="1157287"/>
            <a:ext cx="6638925" cy="4543425"/>
          </a:xfrm>
          <a:prstGeom prst="rect">
            <a:avLst/>
          </a:prstGeom>
        </p:spPr>
      </p:pic>
    </p:spTree>
    <p:extLst>
      <p:ext uri="{BB962C8B-B14F-4D97-AF65-F5344CB8AC3E}">
        <p14:creationId xmlns:p14="http://schemas.microsoft.com/office/powerpoint/2010/main" val="312611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err="1" smtClean="0"/>
              <a:t>ConVirt</a:t>
            </a:r>
            <a:r>
              <a:rPr lang="en-US" dirty="0" smtClean="0"/>
              <a:t> installation</a:t>
            </a:r>
            <a:r>
              <a:rPr lang="en-US" u="sng" dirty="0" smtClean="0"/>
              <a:t>:</a:t>
            </a:r>
          </a:p>
          <a:p>
            <a:r>
              <a:rPr lang="en-US" sz="2000" dirty="0"/>
              <a:t>then </a:t>
            </a:r>
            <a:r>
              <a:rPr lang="en-US" sz="2000" dirty="0" smtClean="0"/>
              <a:t>start the </a:t>
            </a:r>
            <a:r>
              <a:rPr lang="en-US" sz="2000" dirty="0"/>
              <a:t>installation process as shown in Figure 5.16.</a:t>
            </a:r>
          </a:p>
          <a:p>
            <a:r>
              <a:rPr lang="en-US" sz="2000" dirty="0"/>
              <a:t> Once the installation finishes, you can access your provisioned </a:t>
            </a:r>
            <a:r>
              <a:rPr lang="en-US" sz="2000" dirty="0" smtClean="0"/>
              <a:t>virtual machine </a:t>
            </a:r>
            <a:r>
              <a:rPr lang="en-US" sz="2000" dirty="0"/>
              <a:t>from the </a:t>
            </a:r>
            <a:r>
              <a:rPr lang="en-US" sz="2000" dirty="0" err="1"/>
              <a:t>consol</a:t>
            </a:r>
            <a:r>
              <a:rPr lang="en-US" sz="2000" dirty="0"/>
              <a:t> icon on the top of your </a:t>
            </a:r>
            <a:r>
              <a:rPr lang="en-US" sz="2000" dirty="0" err="1"/>
              <a:t>ConVirt</a:t>
            </a:r>
            <a:r>
              <a:rPr lang="en-US" sz="2000" dirty="0"/>
              <a:t> </a:t>
            </a:r>
            <a:r>
              <a:rPr lang="en-US" sz="2000" dirty="0" smtClean="0"/>
              <a:t>management console</a:t>
            </a:r>
            <a:r>
              <a:rPr lang="en-US" sz="2000" dirty="0"/>
              <a:t>.</a:t>
            </a:r>
          </a:p>
          <a:p>
            <a:r>
              <a:rPr lang="en-US" sz="2000" dirty="0"/>
              <a:t> Reaching this step, you have created your first managed server </a:t>
            </a:r>
            <a:r>
              <a:rPr lang="en-US" sz="2000" dirty="0" smtClean="0"/>
              <a:t>and provisioned </a:t>
            </a:r>
            <a:r>
              <a:rPr lang="en-US" sz="2000" dirty="0"/>
              <a:t>virtual machine. You can repeat the same procedure to </a:t>
            </a:r>
            <a:r>
              <a:rPr lang="en-US" sz="2000" dirty="0" smtClean="0"/>
              <a:t>add the </a:t>
            </a:r>
            <a:r>
              <a:rPr lang="en-US" sz="2000" dirty="0"/>
              <a:t>second managed server in your pool to be ready for the next step of</a:t>
            </a:r>
          </a:p>
          <a:p>
            <a:r>
              <a:rPr lang="en-US" sz="2000" dirty="0"/>
              <a:t>migrating one virtual machine from one server to the other</a:t>
            </a:r>
            <a:endParaRPr lang="en-US" sz="2000" u="sng"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48" y="2911642"/>
            <a:ext cx="5972976" cy="4037598"/>
          </a:xfrm>
          <a:prstGeom prst="rect">
            <a:avLst/>
          </a:prstGeom>
        </p:spPr>
      </p:pic>
    </p:spTree>
    <p:extLst>
      <p:ext uri="{BB962C8B-B14F-4D97-AF65-F5344CB8AC3E}">
        <p14:creationId xmlns:p14="http://schemas.microsoft.com/office/powerpoint/2010/main" val="4065022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dirty="0"/>
              <a:t>Migration Process in </a:t>
            </a:r>
            <a:r>
              <a:rPr lang="en-US" dirty="0" err="1"/>
              <a:t>ConVirt</a:t>
            </a:r>
            <a:r>
              <a:rPr lang="en-US" u="sng" dirty="0" smtClean="0"/>
              <a:t>:</a:t>
            </a:r>
          </a:p>
          <a:p>
            <a:r>
              <a:rPr lang="en-US" sz="2000" dirty="0"/>
              <a:t>Migration Process in </a:t>
            </a:r>
            <a:r>
              <a:rPr lang="en-US" sz="2000" dirty="0" err="1" smtClean="0"/>
              <a:t>ConVirt</a:t>
            </a:r>
            <a:endParaRPr lang="en-US" sz="2000" dirty="0" smtClean="0"/>
          </a:p>
          <a:p>
            <a:r>
              <a:rPr lang="en-US" sz="2000" dirty="0" smtClean="0"/>
              <a:t> To </a:t>
            </a:r>
            <a:r>
              <a:rPr lang="en-US" sz="2000" dirty="0"/>
              <a:t>start the migration of a virtual machine from one host to the other, select it and choose a migrating virtual machine, as shown in Figure 5.17.  You will have a window containing all the managed servers in your data center (as shown in Figure 5.18</a:t>
            </a:r>
            <a:r>
              <a:rPr lang="en-US" sz="2000" dirty="0" smtClean="0"/>
              <a:t>)</a:t>
            </a:r>
          </a:p>
          <a:p>
            <a:endParaRPr lang="en-US" sz="2000" u="sng"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38" y="2056397"/>
            <a:ext cx="4438650" cy="300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329" y="1984959"/>
            <a:ext cx="4610100" cy="3152775"/>
          </a:xfrm>
          <a:prstGeom prst="rect">
            <a:avLst/>
          </a:prstGeom>
        </p:spPr>
      </p:pic>
    </p:spTree>
    <p:extLst>
      <p:ext uri="{BB962C8B-B14F-4D97-AF65-F5344CB8AC3E}">
        <p14:creationId xmlns:p14="http://schemas.microsoft.com/office/powerpoint/2010/main" val="190513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757" y="300789"/>
            <a:ext cx="11634537" cy="6172199"/>
          </a:xfrm>
        </p:spPr>
        <p:txBody>
          <a:bodyPr>
            <a:normAutofit/>
          </a:bodyPr>
          <a:lstStyle/>
          <a:p>
            <a:pPr marL="0" indent="0">
              <a:buNone/>
            </a:pPr>
            <a:r>
              <a:rPr lang="en-US" sz="2000" u="sng" dirty="0" smtClean="0"/>
              <a:t>Migration process in </a:t>
            </a:r>
            <a:r>
              <a:rPr lang="en-US" sz="2000" u="sng" dirty="0" err="1" smtClean="0"/>
              <a:t>ConVirt</a:t>
            </a:r>
            <a:endParaRPr lang="en-US" sz="2000" u="sng" dirty="0"/>
          </a:p>
          <a:p>
            <a:r>
              <a:rPr lang="en-US" sz="2000" dirty="0"/>
              <a:t>Once the virtual machine has been successfully placed and migrated to the destination host, you can see it still living and working (as shown in Figure 5.19).</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052637"/>
            <a:ext cx="4572000" cy="2752725"/>
          </a:xfrm>
          <a:prstGeom prst="rect">
            <a:avLst/>
          </a:prstGeom>
        </p:spPr>
      </p:pic>
      <p:sp>
        <p:nvSpPr>
          <p:cNvPr id="4" name="Rectangle 3"/>
          <p:cNvSpPr/>
          <p:nvPr/>
        </p:nvSpPr>
        <p:spPr>
          <a:xfrm>
            <a:off x="3481137" y="5139172"/>
            <a:ext cx="6096000" cy="646331"/>
          </a:xfrm>
          <a:prstGeom prst="rect">
            <a:avLst/>
          </a:prstGeom>
        </p:spPr>
        <p:txBody>
          <a:bodyPr>
            <a:spAutoFit/>
          </a:bodyPr>
          <a:lstStyle/>
          <a:p>
            <a:r>
              <a:rPr lang="en-US" dirty="0"/>
              <a:t>FIGURE 5.19. VM started on the destination server after migration</a:t>
            </a:r>
          </a:p>
        </p:txBody>
      </p:sp>
    </p:spTree>
    <p:extLst>
      <p:ext uri="{BB962C8B-B14F-4D97-AF65-F5344CB8AC3E}">
        <p14:creationId xmlns:p14="http://schemas.microsoft.com/office/powerpoint/2010/main" val="117453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6337" y="465039"/>
            <a:ext cx="4329327" cy="369332"/>
          </a:xfrm>
          <a:prstGeom prst="rect">
            <a:avLst/>
          </a:prstGeom>
        </p:spPr>
        <p:txBody>
          <a:bodyPr wrap="none">
            <a:spAutoFit/>
          </a:bodyPr>
          <a:lstStyle/>
          <a:p>
            <a:r>
              <a:rPr lang="en-US" b="1" dirty="0"/>
              <a:t>5.6 PROVISIONING IN THE CLOUD </a:t>
            </a:r>
            <a:r>
              <a:rPr lang="en-US" b="1" dirty="0" smtClean="0"/>
              <a:t>CONTEXT</a:t>
            </a:r>
            <a:endParaRPr lang="en-US" b="1" dirty="0"/>
          </a:p>
        </p:txBody>
      </p:sp>
      <p:sp>
        <p:nvSpPr>
          <p:cNvPr id="5" name="Rectangle 4"/>
          <p:cNvSpPr/>
          <p:nvPr/>
        </p:nvSpPr>
        <p:spPr>
          <a:xfrm>
            <a:off x="136358" y="1228091"/>
            <a:ext cx="11510210" cy="216982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In the cloud context, we shall discuss systems that provide the virtual machine provisioning and migration </a:t>
            </a:r>
            <a:r>
              <a:rPr lang="en-US" dirty="0" smtClean="0"/>
              <a:t>services</a:t>
            </a:r>
          </a:p>
          <a:p>
            <a:pPr marL="285750" indent="-285750" algn="just">
              <a:lnSpc>
                <a:spcPct val="150000"/>
              </a:lnSpc>
              <a:buFont typeface="Arial" panose="020B0604020202020204" pitchFamily="34" charset="0"/>
              <a:buChar char="•"/>
            </a:pPr>
            <a:r>
              <a:rPr lang="en-US" dirty="0" smtClean="0"/>
              <a:t> </a:t>
            </a:r>
            <a:r>
              <a:rPr lang="en-US" b="1" dirty="0"/>
              <a:t>Amazon EC2 is a widely known example for vendors </a:t>
            </a:r>
            <a:r>
              <a:rPr lang="en-US" dirty="0"/>
              <a:t>that provide </a:t>
            </a:r>
            <a:r>
              <a:rPr lang="en-US" b="1" dirty="0"/>
              <a:t>public cloud services. </a:t>
            </a:r>
            <a:endParaRPr lang="en-US" b="1" dirty="0" smtClean="0"/>
          </a:p>
          <a:p>
            <a:pPr marL="285750" indent="-285750" algn="just">
              <a:lnSpc>
                <a:spcPct val="150000"/>
              </a:lnSpc>
              <a:buFont typeface="Arial" panose="020B0604020202020204" pitchFamily="34" charset="0"/>
              <a:buChar char="•"/>
            </a:pPr>
            <a:r>
              <a:rPr lang="en-US" dirty="0" smtClean="0"/>
              <a:t>Also</a:t>
            </a:r>
            <a:r>
              <a:rPr lang="en-US" dirty="0"/>
              <a:t>, </a:t>
            </a:r>
            <a:r>
              <a:rPr lang="en-US" b="1" dirty="0"/>
              <a:t>Eucalyptus and </a:t>
            </a:r>
            <a:r>
              <a:rPr lang="en-US" b="1" dirty="0" err="1" smtClean="0"/>
              <a:t>OpenNebula</a:t>
            </a:r>
            <a:r>
              <a:rPr lang="en-US" dirty="0" smtClean="0"/>
              <a:t> </a:t>
            </a:r>
            <a:r>
              <a:rPr lang="en-US" dirty="0"/>
              <a:t>are two complementary and </a:t>
            </a:r>
            <a:r>
              <a:rPr lang="en-US" b="1" dirty="0"/>
              <a:t>enabling technologies for open source cloud tools</a:t>
            </a:r>
            <a:r>
              <a:rPr lang="en-US" dirty="0"/>
              <a:t>, which play an invaluable role in infrastructure as a service and in building private, public, and hybrid cloud architecture.</a:t>
            </a:r>
          </a:p>
        </p:txBody>
      </p:sp>
    </p:spTree>
    <p:extLst>
      <p:ext uri="{BB962C8B-B14F-4D97-AF65-F5344CB8AC3E}">
        <p14:creationId xmlns:p14="http://schemas.microsoft.com/office/powerpoint/2010/main" val="284136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2381"/>
          </a:xfrm>
        </p:spPr>
        <p:txBody>
          <a:bodyPr>
            <a:normAutofit fontScale="90000"/>
          </a:bodyPr>
          <a:lstStyle/>
          <a:p>
            <a:r>
              <a:rPr lang="en-US" dirty="0" smtClean="0"/>
              <a:t>Background and Related Work:</a:t>
            </a:r>
            <a:br>
              <a:rPr lang="en-US" dirty="0" smtClean="0"/>
            </a:br>
            <a:endParaRPr lang="en-US" dirty="0"/>
          </a:p>
        </p:txBody>
      </p:sp>
      <p:sp>
        <p:nvSpPr>
          <p:cNvPr id="3" name="Content Placeholder 2"/>
          <p:cNvSpPr>
            <a:spLocks noGrp="1"/>
          </p:cNvSpPr>
          <p:nvPr>
            <p:ph idx="1"/>
          </p:nvPr>
        </p:nvSpPr>
        <p:spPr>
          <a:xfrm>
            <a:off x="838199" y="887506"/>
            <a:ext cx="10954871" cy="5419165"/>
          </a:xfrm>
        </p:spPr>
        <p:txBody>
          <a:bodyPr>
            <a:normAutofit fontScale="85000" lnSpcReduction="10000"/>
          </a:bodyPr>
          <a:lstStyle/>
          <a:p>
            <a:pPr marL="0" indent="0">
              <a:lnSpc>
                <a:spcPct val="150000"/>
              </a:lnSpc>
              <a:buNone/>
            </a:pPr>
            <a:r>
              <a:rPr lang="en-US" sz="2400" b="1" dirty="0"/>
              <a:t>5.2.1 Virtualization Technology Overview</a:t>
            </a:r>
            <a:endParaRPr lang="en-US" b="1" dirty="0" smtClean="0"/>
          </a:p>
          <a:p>
            <a:pPr>
              <a:lnSpc>
                <a:spcPct val="150000"/>
              </a:lnSpc>
            </a:pPr>
            <a:r>
              <a:rPr lang="en-US" sz="2000" dirty="0" smtClean="0"/>
              <a:t>Virtualization </a:t>
            </a:r>
            <a:r>
              <a:rPr lang="en-US" sz="2000" b="1" dirty="0"/>
              <a:t>has revolutionized data center’s technology </a:t>
            </a:r>
            <a:r>
              <a:rPr lang="en-US" sz="2000" dirty="0"/>
              <a:t>through a set </a:t>
            </a:r>
            <a:r>
              <a:rPr lang="en-US" sz="2000" dirty="0" smtClean="0"/>
              <a:t>of techniques </a:t>
            </a:r>
            <a:r>
              <a:rPr lang="en-US" sz="2000" dirty="0"/>
              <a:t>and tools that facilitate the </a:t>
            </a:r>
            <a:r>
              <a:rPr lang="en-US" sz="2000" b="1" dirty="0"/>
              <a:t>providing and management of </a:t>
            </a:r>
            <a:r>
              <a:rPr lang="en-US" sz="2000" b="1" dirty="0" smtClean="0"/>
              <a:t>the dynamic </a:t>
            </a:r>
            <a:r>
              <a:rPr lang="en-US" sz="2000" b="1" dirty="0"/>
              <a:t>data center’s infrastructure</a:t>
            </a:r>
            <a:r>
              <a:rPr lang="en-US" sz="2000" dirty="0"/>
              <a:t>. </a:t>
            </a:r>
            <a:endParaRPr lang="en-US" sz="2000" dirty="0" smtClean="0"/>
          </a:p>
          <a:p>
            <a:pPr>
              <a:lnSpc>
                <a:spcPct val="150000"/>
              </a:lnSpc>
            </a:pPr>
            <a:r>
              <a:rPr lang="en-US" sz="2000" dirty="0" smtClean="0"/>
              <a:t>Virtualization </a:t>
            </a:r>
            <a:r>
              <a:rPr lang="en-US" sz="2000" dirty="0"/>
              <a:t>can be </a:t>
            </a:r>
            <a:r>
              <a:rPr lang="en-US" sz="2000" dirty="0" smtClean="0"/>
              <a:t>defined as </a:t>
            </a:r>
            <a:r>
              <a:rPr lang="en-US" sz="2000" dirty="0"/>
              <a:t>the </a:t>
            </a:r>
            <a:r>
              <a:rPr lang="en-US" sz="2000" b="1" dirty="0"/>
              <a:t>abstraction of the four computing resources</a:t>
            </a:r>
            <a:r>
              <a:rPr lang="en-US" sz="2000" dirty="0"/>
              <a:t> (storage, </a:t>
            </a:r>
            <a:r>
              <a:rPr lang="en-US" sz="2000" dirty="0" smtClean="0"/>
              <a:t>processing power</a:t>
            </a:r>
            <a:r>
              <a:rPr lang="en-US" sz="2000" dirty="0"/>
              <a:t>, memory, and network or I/O). </a:t>
            </a:r>
            <a:endParaRPr lang="en-US" sz="2000" dirty="0" smtClean="0"/>
          </a:p>
          <a:p>
            <a:pPr>
              <a:lnSpc>
                <a:spcPct val="150000"/>
              </a:lnSpc>
            </a:pPr>
            <a:r>
              <a:rPr lang="en-US" sz="2000" dirty="0" smtClean="0"/>
              <a:t>It is conceptually similar to </a:t>
            </a:r>
          </a:p>
          <a:p>
            <a:pPr marL="0" indent="0">
              <a:lnSpc>
                <a:spcPct val="150000"/>
              </a:lnSpc>
              <a:buNone/>
            </a:pPr>
            <a:r>
              <a:rPr lang="en-US" sz="2000" b="1" dirty="0"/>
              <a:t>	</a:t>
            </a:r>
            <a:r>
              <a:rPr lang="en-US" sz="2000" b="1" dirty="0" smtClean="0"/>
              <a:t>Emulation</a:t>
            </a:r>
            <a:r>
              <a:rPr lang="en-US" sz="2000" dirty="0" smtClean="0"/>
              <a:t> -  where </a:t>
            </a:r>
            <a:r>
              <a:rPr lang="en-US" sz="2000" dirty="0"/>
              <a:t>a system pretends to be another system</a:t>
            </a:r>
            <a:r>
              <a:rPr lang="en-US" sz="2000" dirty="0" smtClean="0"/>
              <a:t>,</a:t>
            </a:r>
          </a:p>
          <a:p>
            <a:pPr marL="0" indent="0">
              <a:lnSpc>
                <a:spcPct val="150000"/>
              </a:lnSpc>
              <a:buNone/>
            </a:pPr>
            <a:r>
              <a:rPr lang="en-US" sz="2000" b="1" dirty="0"/>
              <a:t>	</a:t>
            </a:r>
            <a:r>
              <a:rPr lang="en-US" sz="2000" b="1" dirty="0" smtClean="0"/>
              <a:t>virtualization - </a:t>
            </a:r>
            <a:r>
              <a:rPr lang="en-US" sz="2000" dirty="0" smtClean="0"/>
              <a:t>  a </a:t>
            </a:r>
            <a:r>
              <a:rPr lang="en-US" sz="2000" dirty="0"/>
              <a:t>system pretending to be two or more of the same system </a:t>
            </a:r>
            <a:r>
              <a:rPr lang="en-US" sz="2000" dirty="0" smtClean="0"/>
              <a:t>.</a:t>
            </a:r>
          </a:p>
          <a:p>
            <a:pPr lvl="0" algn="just">
              <a:lnSpc>
                <a:spcPct val="150000"/>
              </a:lnSpc>
            </a:pPr>
            <a:r>
              <a:rPr lang="en-US" sz="2000" b="1" dirty="0" smtClean="0"/>
              <a:t>Virtualization layer </a:t>
            </a:r>
            <a:r>
              <a:rPr lang="en-US" sz="2000" dirty="0" smtClean="0"/>
              <a:t>will partition the physical resource of the </a:t>
            </a:r>
            <a:r>
              <a:rPr lang="en-US" sz="2000" b="1" dirty="0" smtClean="0"/>
              <a:t>underlying physical server into multiple virtual machines with different workloads. </a:t>
            </a:r>
          </a:p>
          <a:p>
            <a:pPr lvl="0" algn="just">
              <a:lnSpc>
                <a:spcPct val="150000"/>
              </a:lnSpc>
            </a:pPr>
            <a:r>
              <a:rPr lang="en-US" sz="2000" dirty="0" smtClean="0"/>
              <a:t>VM </a:t>
            </a:r>
            <a:r>
              <a:rPr lang="en-US" sz="2000" u="sng" dirty="0" smtClean="0"/>
              <a:t>schedules, allocates the physical resource, </a:t>
            </a:r>
            <a:r>
              <a:rPr lang="en-US" sz="2000" b="1" dirty="0" smtClean="0"/>
              <a:t>and makes each virtual machine think that it totally owns the whole underlying hardware’s physical resource  (processor, disks, rams, etc.)</a:t>
            </a:r>
          </a:p>
          <a:p>
            <a:pPr marL="0" indent="0">
              <a:lnSpc>
                <a:spcPct val="150000"/>
              </a:lnSpc>
              <a:buNone/>
            </a:pPr>
            <a:endParaRPr lang="en-US" sz="2000" dirty="0" smtClean="0"/>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34255696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6337" y="465039"/>
            <a:ext cx="3668248" cy="369332"/>
          </a:xfrm>
          <a:prstGeom prst="rect">
            <a:avLst/>
          </a:prstGeom>
        </p:spPr>
        <p:txBody>
          <a:bodyPr wrap="none">
            <a:spAutoFit/>
          </a:bodyPr>
          <a:lstStyle/>
          <a:p>
            <a:r>
              <a:rPr lang="en-US" b="1" dirty="0"/>
              <a:t>5.6.1 Amazon Elastic Compute Cloud</a:t>
            </a:r>
          </a:p>
        </p:txBody>
      </p:sp>
      <p:sp>
        <p:nvSpPr>
          <p:cNvPr id="5" name="Rectangle 4"/>
          <p:cNvSpPr/>
          <p:nvPr/>
        </p:nvSpPr>
        <p:spPr>
          <a:xfrm>
            <a:off x="136358" y="1228091"/>
            <a:ext cx="11510210" cy="424731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The </a:t>
            </a:r>
            <a:r>
              <a:rPr lang="en-US" b="1" dirty="0"/>
              <a:t>Amazon EC2 (Elastic Compute Cloud) is a Web service </a:t>
            </a:r>
            <a:r>
              <a:rPr lang="en-US" dirty="0"/>
              <a:t>that allows users </a:t>
            </a:r>
            <a:r>
              <a:rPr lang="en-US" b="1" dirty="0"/>
              <a:t>to provision new machines </a:t>
            </a:r>
            <a:r>
              <a:rPr lang="en-US" dirty="0"/>
              <a:t>into Amazon’s virtualized infrastructure in a </a:t>
            </a:r>
            <a:r>
              <a:rPr lang="en-US" b="1" dirty="0"/>
              <a:t>matter of minutes</a:t>
            </a:r>
            <a:r>
              <a:rPr lang="en-US" dirty="0"/>
              <a:t>; </a:t>
            </a:r>
            <a:endParaRPr lang="en-US" dirty="0" smtClean="0"/>
          </a:p>
          <a:p>
            <a:pPr marL="285750" indent="-285750" algn="just">
              <a:lnSpc>
                <a:spcPct val="150000"/>
              </a:lnSpc>
              <a:buFont typeface="Arial" panose="020B0604020202020204" pitchFamily="34" charset="0"/>
              <a:buChar char="•"/>
            </a:pPr>
            <a:r>
              <a:rPr lang="en-US" b="1" dirty="0" smtClean="0"/>
              <a:t>using </a:t>
            </a:r>
            <a:r>
              <a:rPr lang="en-US" b="1" dirty="0"/>
              <a:t>a publicly available API </a:t>
            </a:r>
            <a:r>
              <a:rPr lang="en-US" dirty="0"/>
              <a:t>(application programming interface), it </a:t>
            </a:r>
            <a:r>
              <a:rPr lang="en-US" b="1" dirty="0"/>
              <a:t>reduces the time required to obtain and boot a new server. </a:t>
            </a:r>
            <a:endParaRPr lang="en-US" b="1" dirty="0" smtClean="0"/>
          </a:p>
          <a:p>
            <a:pPr marL="285750" indent="-285750" algn="just">
              <a:lnSpc>
                <a:spcPct val="150000"/>
              </a:lnSpc>
              <a:buFont typeface="Arial" panose="020B0604020202020204" pitchFamily="34" charset="0"/>
              <a:buChar char="•"/>
            </a:pPr>
            <a:r>
              <a:rPr lang="en-US" dirty="0" smtClean="0"/>
              <a:t>Users </a:t>
            </a:r>
            <a:r>
              <a:rPr lang="en-US" dirty="0"/>
              <a:t>get full root access and can install almost any OS or application in their AMIs (Amazon Machine Images</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a:t>Web services APIs allow users to reboot their instances remotely, </a:t>
            </a:r>
            <a:r>
              <a:rPr lang="en-US" b="1" dirty="0"/>
              <a:t>scale capacity quickly, and use on-demand service when needed; by adding tens, or even hundreds, of machines</a:t>
            </a:r>
            <a:r>
              <a:rPr lang="en-US" b="1" dirty="0" smtClean="0"/>
              <a:t>.</a:t>
            </a:r>
          </a:p>
          <a:p>
            <a:pPr marL="285750" indent="-285750" algn="just">
              <a:lnSpc>
                <a:spcPct val="150000"/>
              </a:lnSpc>
              <a:buFont typeface="Arial" panose="020B0604020202020204" pitchFamily="34" charset="0"/>
              <a:buChar char="•"/>
            </a:pPr>
            <a:r>
              <a:rPr lang="en-US" dirty="0" smtClean="0"/>
              <a:t> </a:t>
            </a:r>
            <a:r>
              <a:rPr lang="en-US" dirty="0"/>
              <a:t>It is very important to mention that </a:t>
            </a:r>
            <a:r>
              <a:rPr lang="en-US" b="1" dirty="0"/>
              <a:t>there is no up-front hardware setup and there are no installation costs</a:t>
            </a:r>
            <a:r>
              <a:rPr lang="en-US" dirty="0"/>
              <a:t>, because Amazon charges only for the capacity you actually use</a:t>
            </a:r>
            <a:r>
              <a:rPr lang="en-US" dirty="0" smtClean="0"/>
              <a:t>.</a:t>
            </a:r>
          </a:p>
          <a:p>
            <a:pPr marL="285750" indent="-285750" algn="just">
              <a:lnSpc>
                <a:spcPct val="150000"/>
              </a:lnSpc>
              <a:buFont typeface="Arial" panose="020B0604020202020204" pitchFamily="34" charset="0"/>
              <a:buChar char="•"/>
            </a:pPr>
            <a:r>
              <a:rPr lang="en-US" b="1" dirty="0" smtClean="0"/>
              <a:t> </a:t>
            </a:r>
            <a:r>
              <a:rPr lang="en-US" b="1" dirty="0"/>
              <a:t>EC2 instance is typically a virtual machine with </a:t>
            </a:r>
            <a:r>
              <a:rPr lang="en-US" dirty="0"/>
              <a:t>a certain amount </a:t>
            </a:r>
            <a:r>
              <a:rPr lang="en-US" b="1" dirty="0"/>
              <a:t>of RAM, CPU, and storage capacity</a:t>
            </a:r>
            <a:r>
              <a:rPr lang="en-US" dirty="0"/>
              <a:t>.</a:t>
            </a:r>
          </a:p>
        </p:txBody>
      </p:sp>
    </p:spTree>
    <p:extLst>
      <p:ext uri="{BB962C8B-B14F-4D97-AF65-F5344CB8AC3E}">
        <p14:creationId xmlns:p14="http://schemas.microsoft.com/office/powerpoint/2010/main" val="31890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6337" y="465039"/>
            <a:ext cx="3668248" cy="369332"/>
          </a:xfrm>
          <a:prstGeom prst="rect">
            <a:avLst/>
          </a:prstGeom>
        </p:spPr>
        <p:txBody>
          <a:bodyPr wrap="none">
            <a:spAutoFit/>
          </a:bodyPr>
          <a:lstStyle/>
          <a:p>
            <a:r>
              <a:rPr lang="en-US" b="1" dirty="0"/>
              <a:t>5.6.1 Amazon Elastic Compute Cloud</a:t>
            </a:r>
          </a:p>
        </p:txBody>
      </p:sp>
      <p:sp>
        <p:nvSpPr>
          <p:cNvPr id="5" name="Rectangle 4"/>
          <p:cNvSpPr/>
          <p:nvPr/>
        </p:nvSpPr>
        <p:spPr>
          <a:xfrm>
            <a:off x="136358" y="1228091"/>
            <a:ext cx="11510210" cy="341632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Amazon EC2 provides its customers with </a:t>
            </a:r>
            <a:r>
              <a:rPr lang="en-US" b="1" dirty="0"/>
              <a:t>three flexible purchasing models </a:t>
            </a:r>
            <a:r>
              <a:rPr lang="en-US" dirty="0"/>
              <a:t>to make it easy for the cost optimization</a:t>
            </a:r>
            <a:r>
              <a:rPr lang="en-US" dirty="0" smtClean="0"/>
              <a:t>:</a:t>
            </a:r>
          </a:p>
          <a:p>
            <a:pPr marL="285750" indent="-285750" algn="just">
              <a:lnSpc>
                <a:spcPct val="150000"/>
              </a:lnSpc>
              <a:buFont typeface="Arial" panose="020B0604020202020204" pitchFamily="34" charset="0"/>
              <a:buChar char="•"/>
            </a:pPr>
            <a:r>
              <a:rPr lang="en-US" b="1" dirty="0" smtClean="0"/>
              <a:t>(</a:t>
            </a:r>
            <a:r>
              <a:rPr lang="en-US" b="1" dirty="0" err="1" smtClean="0"/>
              <a:t>i</a:t>
            </a:r>
            <a:r>
              <a:rPr lang="en-US" b="1" dirty="0" smtClean="0"/>
              <a:t>) On-Demand </a:t>
            </a:r>
            <a:r>
              <a:rPr lang="en-US" b="1" dirty="0"/>
              <a:t>instances</a:t>
            </a:r>
            <a:r>
              <a:rPr lang="en-US" dirty="0"/>
              <a:t>, which allow you to </a:t>
            </a:r>
            <a:r>
              <a:rPr lang="en-US" b="1" dirty="0"/>
              <a:t>pay a fixed rate by the hour with no commitment</a:t>
            </a:r>
            <a:r>
              <a:rPr lang="en-US" dirty="0"/>
              <a:t>. </a:t>
            </a:r>
            <a:endParaRPr lang="en-US" dirty="0" smtClean="0"/>
          </a:p>
          <a:p>
            <a:pPr marL="285750" indent="-285750" algn="just">
              <a:lnSpc>
                <a:spcPct val="150000"/>
              </a:lnSpc>
              <a:buFont typeface="Arial" panose="020B0604020202020204" pitchFamily="34" charset="0"/>
              <a:buChar char="•"/>
            </a:pPr>
            <a:r>
              <a:rPr lang="en-US" dirty="0" smtClean="0"/>
              <a:t>(ii</a:t>
            </a:r>
            <a:r>
              <a:rPr lang="en-US" b="1" dirty="0" smtClean="0"/>
              <a:t>) </a:t>
            </a:r>
            <a:r>
              <a:rPr lang="en-US" b="1" dirty="0"/>
              <a:t>Reserved </a:t>
            </a:r>
            <a:r>
              <a:rPr lang="en-US" dirty="0"/>
              <a:t>instances, which allow you to pay a low, </a:t>
            </a:r>
            <a:r>
              <a:rPr lang="en-US" b="1" dirty="0"/>
              <a:t>one-time fee </a:t>
            </a:r>
            <a:r>
              <a:rPr lang="en-US" dirty="0"/>
              <a:t>and</a:t>
            </a:r>
            <a:r>
              <a:rPr lang="en-US" b="1" dirty="0"/>
              <a:t> in turn receive a significant discount on the hourly usage </a:t>
            </a:r>
            <a:r>
              <a:rPr lang="en-US" dirty="0"/>
              <a:t>charge for that instance. It ensures that any </a:t>
            </a:r>
            <a:r>
              <a:rPr lang="en-US" b="1" dirty="0"/>
              <a:t>reserved instance you launch is guaranteed </a:t>
            </a:r>
            <a:r>
              <a:rPr lang="en-US" dirty="0"/>
              <a:t>to succeed (provided that you have booked them in advance). This means that </a:t>
            </a:r>
            <a:r>
              <a:rPr lang="en-US" b="1" dirty="0"/>
              <a:t>users of these instances should not be affected by any transient limitations in EC2 capacity. </a:t>
            </a:r>
            <a:endParaRPr lang="en-US" b="1" dirty="0" smtClean="0"/>
          </a:p>
          <a:p>
            <a:pPr marL="285750" indent="-285750" algn="just">
              <a:lnSpc>
                <a:spcPct val="150000"/>
              </a:lnSpc>
              <a:buFont typeface="Arial" panose="020B0604020202020204" pitchFamily="34" charset="0"/>
              <a:buChar char="•"/>
            </a:pPr>
            <a:r>
              <a:rPr lang="en-US" dirty="0" smtClean="0"/>
              <a:t>(</a:t>
            </a:r>
            <a:r>
              <a:rPr lang="en-US" b="1" dirty="0" smtClean="0"/>
              <a:t>iii)  </a:t>
            </a:r>
            <a:r>
              <a:rPr lang="en-US" b="1" dirty="0"/>
              <a:t>Spot instances</a:t>
            </a:r>
            <a:r>
              <a:rPr lang="en-US" dirty="0"/>
              <a:t>, which </a:t>
            </a:r>
            <a:r>
              <a:rPr lang="en-US" b="1" dirty="0"/>
              <a:t>enable you to bid </a:t>
            </a:r>
            <a:r>
              <a:rPr lang="en-US" dirty="0"/>
              <a:t>whatever price you want for instance capacity, </a:t>
            </a:r>
            <a:r>
              <a:rPr lang="en-US" b="1" dirty="0"/>
              <a:t>providing for even greater savings</a:t>
            </a:r>
            <a:r>
              <a:rPr lang="en-US" dirty="0"/>
              <a:t>, </a:t>
            </a:r>
            <a:r>
              <a:rPr lang="en-US" b="1" dirty="0"/>
              <a:t>if your applications have flexible start and end </a:t>
            </a:r>
            <a:r>
              <a:rPr lang="en-US" b="1" dirty="0" smtClean="0"/>
              <a:t>times</a:t>
            </a:r>
          </a:p>
        </p:txBody>
      </p:sp>
    </p:spTree>
    <p:extLst>
      <p:ext uri="{BB962C8B-B14F-4D97-AF65-F5344CB8AC3E}">
        <p14:creationId xmlns:p14="http://schemas.microsoft.com/office/powerpoint/2010/main" val="1962936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6337" y="465039"/>
            <a:ext cx="3428503" cy="369332"/>
          </a:xfrm>
          <a:prstGeom prst="rect">
            <a:avLst/>
          </a:prstGeom>
        </p:spPr>
        <p:txBody>
          <a:bodyPr wrap="none">
            <a:spAutoFit/>
          </a:bodyPr>
          <a:lstStyle/>
          <a:p>
            <a:r>
              <a:rPr lang="en-US" b="1" dirty="0"/>
              <a:t>Amazon and Provisioning Services</a:t>
            </a:r>
          </a:p>
        </p:txBody>
      </p:sp>
      <p:sp>
        <p:nvSpPr>
          <p:cNvPr id="5" name="Rectangle 4"/>
          <p:cNvSpPr/>
          <p:nvPr/>
        </p:nvSpPr>
        <p:spPr>
          <a:xfrm>
            <a:off x="136358" y="1228091"/>
            <a:ext cx="11510210" cy="577081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smtClean="0"/>
              <a:t>Amazon </a:t>
            </a:r>
            <a:r>
              <a:rPr lang="en-US" dirty="0"/>
              <a:t>provides an </a:t>
            </a:r>
            <a:r>
              <a:rPr lang="en-US" b="1" dirty="0"/>
              <a:t>excellent set of tools that help in provisioning service</a:t>
            </a:r>
            <a:r>
              <a:rPr lang="en-US" dirty="0"/>
              <a:t>; </a:t>
            </a:r>
            <a:endParaRPr lang="en-US" dirty="0" smtClean="0"/>
          </a:p>
          <a:p>
            <a:pPr marL="285750" indent="-285750" algn="just">
              <a:lnSpc>
                <a:spcPct val="150000"/>
              </a:lnSpc>
              <a:buFont typeface="Arial" panose="020B0604020202020204" pitchFamily="34" charset="0"/>
              <a:buChar char="•"/>
            </a:pPr>
            <a:r>
              <a:rPr lang="en-US" dirty="0" smtClean="0"/>
              <a:t>Amazon </a:t>
            </a:r>
            <a:r>
              <a:rPr lang="en-US" b="1" dirty="0"/>
              <a:t>Auto Scaling </a:t>
            </a:r>
            <a:r>
              <a:rPr lang="en-US" dirty="0"/>
              <a:t>[30] is a set of command line tools that allows </a:t>
            </a:r>
            <a:r>
              <a:rPr lang="en-US" b="1" dirty="0"/>
              <a:t>scaling Amazon EC2 capacity up or down </a:t>
            </a:r>
            <a:r>
              <a:rPr lang="en-US" dirty="0"/>
              <a:t>automatically and according to the conditions the end user defines. This feature ensures that the number of Amazon </a:t>
            </a:r>
            <a:r>
              <a:rPr lang="en-US" b="1" dirty="0"/>
              <a:t>EC2 instances can scale up seamlessly during demand spikes </a:t>
            </a:r>
            <a:r>
              <a:rPr lang="en-US" dirty="0"/>
              <a:t>to maintain performance and </a:t>
            </a:r>
            <a:r>
              <a:rPr lang="en-US" b="1" dirty="0"/>
              <a:t>can scale down </a:t>
            </a:r>
            <a:r>
              <a:rPr lang="en-US" b="1" dirty="0" smtClean="0"/>
              <a:t>automatically </a:t>
            </a:r>
            <a:r>
              <a:rPr lang="en-US" b="1" dirty="0"/>
              <a:t>when loads diminish </a:t>
            </a:r>
            <a:r>
              <a:rPr lang="en-US" dirty="0"/>
              <a:t>and become less intensive to </a:t>
            </a:r>
            <a:r>
              <a:rPr lang="en-US" b="1" dirty="0"/>
              <a:t>minimize the costs</a:t>
            </a:r>
            <a:r>
              <a:rPr lang="en-US" dirty="0" smtClean="0"/>
              <a:t>.</a:t>
            </a:r>
          </a:p>
          <a:p>
            <a:pPr marL="285750" indent="-285750" algn="just">
              <a:lnSpc>
                <a:spcPct val="150000"/>
              </a:lnSpc>
              <a:buFont typeface="Arial" panose="020B0604020202020204" pitchFamily="34" charset="0"/>
              <a:buChar char="•"/>
            </a:pPr>
            <a:r>
              <a:rPr lang="en-US" dirty="0"/>
              <a:t>Auto Scaling service and </a:t>
            </a:r>
            <a:r>
              <a:rPr lang="en-US" b="1" dirty="0" err="1"/>
              <a:t>CloudWatch</a:t>
            </a:r>
            <a:r>
              <a:rPr lang="en-US" b="1" dirty="0"/>
              <a:t> </a:t>
            </a:r>
            <a:r>
              <a:rPr lang="en-US" dirty="0"/>
              <a:t>[31] (</a:t>
            </a:r>
            <a:r>
              <a:rPr lang="en-US" b="1" dirty="0"/>
              <a:t>a monitoring service for AWS cloud resources and their utilization</a:t>
            </a:r>
            <a:r>
              <a:rPr lang="en-US" dirty="0"/>
              <a:t>) help in </a:t>
            </a:r>
            <a:r>
              <a:rPr lang="en-US" b="1" dirty="0"/>
              <a:t>exposing functionalities required for provisioning application services on Amazon EC2</a:t>
            </a:r>
            <a:r>
              <a:rPr lang="en-US" b="1" dirty="0" smtClean="0"/>
              <a:t>.</a:t>
            </a:r>
          </a:p>
          <a:p>
            <a:pPr marL="285750" indent="-285750" algn="just">
              <a:lnSpc>
                <a:spcPct val="150000"/>
              </a:lnSpc>
              <a:buFont typeface="Arial" panose="020B0604020202020204" pitchFamily="34" charset="0"/>
              <a:buChar char="•"/>
            </a:pPr>
            <a:r>
              <a:rPr lang="en-US" dirty="0" smtClean="0"/>
              <a:t> </a:t>
            </a:r>
            <a:r>
              <a:rPr lang="en-US" dirty="0"/>
              <a:t>Amazon Elastic </a:t>
            </a:r>
            <a:r>
              <a:rPr lang="en-US" b="1" dirty="0"/>
              <a:t>Load Balancer </a:t>
            </a:r>
            <a:r>
              <a:rPr lang="en-US" dirty="0"/>
              <a:t>[32] is another service </a:t>
            </a:r>
            <a:r>
              <a:rPr lang="en-US" b="1" dirty="0"/>
              <a:t>that helps in building fault-tolerant applications by automatically </a:t>
            </a:r>
            <a:r>
              <a:rPr lang="en-US" dirty="0"/>
              <a:t>provisioning incoming application </a:t>
            </a:r>
            <a:r>
              <a:rPr lang="en-US" b="1" dirty="0"/>
              <a:t>workload across available Amazon EC2 instances and </a:t>
            </a:r>
            <a:r>
              <a:rPr lang="en-US" b="1" u="sng" dirty="0"/>
              <a:t>in multiple availability </a:t>
            </a:r>
            <a:r>
              <a:rPr lang="en-US" b="1" u="sng" dirty="0" smtClean="0"/>
              <a:t>zones</a:t>
            </a:r>
          </a:p>
          <a:p>
            <a:pPr algn="just">
              <a:lnSpc>
                <a:spcPct val="150000"/>
              </a:lnSpc>
            </a:pPr>
            <a:endParaRPr lang="en-US" b="1" dirty="0"/>
          </a:p>
          <a:p>
            <a:r>
              <a:rPr lang="en-US" sz="1600" i="1" dirty="0"/>
              <a:t>30. Amazon Auto Scaling Service, http://aws.amazon.com/autoscaling/, March 23</a:t>
            </a:r>
            <a:r>
              <a:rPr lang="en-US" sz="1600" i="1" dirty="0" smtClean="0"/>
              <a:t>, 2010</a:t>
            </a:r>
            <a:r>
              <a:rPr lang="en-US" sz="1600" i="1" dirty="0"/>
              <a:t>.</a:t>
            </a:r>
          </a:p>
          <a:p>
            <a:r>
              <a:rPr lang="en-US" sz="1600" i="1" dirty="0"/>
              <a:t>31. Amazon </a:t>
            </a:r>
            <a:r>
              <a:rPr lang="en-US" sz="1600" i="1" dirty="0" err="1"/>
              <a:t>CloudWatch</a:t>
            </a:r>
            <a:r>
              <a:rPr lang="en-US" sz="1600" i="1" dirty="0"/>
              <a:t> Service, http://aws.amazon.com/cloudwatch/, March </a:t>
            </a:r>
            <a:r>
              <a:rPr lang="en-US" sz="1600" i="1" dirty="0" smtClean="0"/>
              <a:t>23,2010</a:t>
            </a:r>
            <a:r>
              <a:rPr lang="en-US" sz="1600" i="1" dirty="0"/>
              <a:t>.</a:t>
            </a:r>
          </a:p>
          <a:p>
            <a:r>
              <a:rPr lang="en-US" sz="1600" i="1" dirty="0"/>
              <a:t>32. Amazon Load Balancer Service, http://aws.amazon.com/elasticloadbalancing</a:t>
            </a:r>
            <a:r>
              <a:rPr lang="en-US" sz="1600" i="1" dirty="0" smtClean="0"/>
              <a:t>/.March </a:t>
            </a:r>
            <a:r>
              <a:rPr lang="en-US" sz="1600" i="1" dirty="0"/>
              <a:t>21, 2010.</a:t>
            </a:r>
          </a:p>
          <a:p>
            <a:pPr marL="285750" indent="-285750" algn="just">
              <a:lnSpc>
                <a:spcPct val="150000"/>
              </a:lnSpc>
              <a:buFont typeface="Arial" panose="020B0604020202020204" pitchFamily="34" charset="0"/>
              <a:buChar char="•"/>
            </a:pPr>
            <a:endParaRPr lang="en-US" sz="1600" i="1" dirty="0"/>
          </a:p>
        </p:txBody>
      </p:sp>
    </p:spTree>
    <p:extLst>
      <p:ext uri="{BB962C8B-B14F-4D97-AF65-F5344CB8AC3E}">
        <p14:creationId xmlns:p14="http://schemas.microsoft.com/office/powerpoint/2010/main" val="2857769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6337" y="465039"/>
            <a:ext cx="3428503" cy="369332"/>
          </a:xfrm>
          <a:prstGeom prst="rect">
            <a:avLst/>
          </a:prstGeom>
        </p:spPr>
        <p:txBody>
          <a:bodyPr wrap="none">
            <a:spAutoFit/>
          </a:bodyPr>
          <a:lstStyle/>
          <a:p>
            <a:r>
              <a:rPr lang="en-US" dirty="0"/>
              <a:t>Infrastructure Enabling </a:t>
            </a:r>
            <a:r>
              <a:rPr lang="en-US" dirty="0" smtClean="0"/>
              <a:t>Technology</a:t>
            </a:r>
            <a:endParaRPr lang="en-US" b="1" dirty="0"/>
          </a:p>
        </p:txBody>
      </p:sp>
      <p:sp>
        <p:nvSpPr>
          <p:cNvPr id="5" name="Rectangle 4"/>
          <p:cNvSpPr/>
          <p:nvPr/>
        </p:nvSpPr>
        <p:spPr>
          <a:xfrm>
            <a:off x="136358" y="1228091"/>
            <a:ext cx="11510210" cy="175432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b="1" dirty="0"/>
              <a:t>Offering infrastructure as a service requires software </a:t>
            </a:r>
            <a:r>
              <a:rPr lang="en-US" dirty="0"/>
              <a:t>and platforms that can manage the Infrastructure that is being shared and dynamically provisioned</a:t>
            </a:r>
            <a:r>
              <a:rPr lang="en-US" dirty="0" smtClean="0"/>
              <a:t>.</a:t>
            </a:r>
          </a:p>
          <a:p>
            <a:pPr marL="285750" indent="-285750" algn="just">
              <a:lnSpc>
                <a:spcPct val="150000"/>
              </a:lnSpc>
              <a:buFont typeface="Arial" panose="020B0604020202020204" pitchFamily="34" charset="0"/>
              <a:buChar char="•"/>
            </a:pPr>
            <a:r>
              <a:rPr lang="en-US" dirty="0" smtClean="0"/>
              <a:t>For </a:t>
            </a:r>
            <a:r>
              <a:rPr lang="en-US" dirty="0"/>
              <a:t>this, there are three </a:t>
            </a:r>
            <a:r>
              <a:rPr lang="en-US" b="1" dirty="0"/>
              <a:t>noteworthy technologies to be considered: Eucalyptus, </a:t>
            </a:r>
            <a:r>
              <a:rPr lang="en-US" b="1" dirty="0" err="1"/>
              <a:t>OpenNebula</a:t>
            </a:r>
            <a:r>
              <a:rPr lang="en-US" b="1" dirty="0"/>
              <a:t>, and Aneka</a:t>
            </a:r>
          </a:p>
          <a:p>
            <a:pPr marL="285750" indent="-285750" algn="just">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280086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1" y="1720840"/>
            <a:ext cx="10945090" cy="258532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Eucalyptus [11] is an </a:t>
            </a:r>
            <a:r>
              <a:rPr lang="en-US" b="1" dirty="0"/>
              <a:t>open-source infrastructure for the implementation of cloud computing </a:t>
            </a:r>
            <a:r>
              <a:rPr lang="en-US" dirty="0"/>
              <a:t>on computer clusters.</a:t>
            </a:r>
          </a:p>
          <a:p>
            <a:pPr marL="285750" indent="-285750" algn="just">
              <a:lnSpc>
                <a:spcPct val="150000"/>
              </a:lnSpc>
              <a:buFont typeface="Arial" panose="020B0604020202020204" pitchFamily="34" charset="0"/>
              <a:buChar char="•"/>
            </a:pPr>
            <a:r>
              <a:rPr lang="en-US" dirty="0"/>
              <a:t>It is considered one of the </a:t>
            </a:r>
            <a:r>
              <a:rPr lang="en-US" b="1" dirty="0"/>
              <a:t>earliest tools </a:t>
            </a:r>
            <a:r>
              <a:rPr lang="en-US" dirty="0"/>
              <a:t>developed as a surge computing (in which data center’s </a:t>
            </a:r>
            <a:r>
              <a:rPr lang="en-US" b="1" dirty="0"/>
              <a:t>private cloud </a:t>
            </a:r>
            <a:r>
              <a:rPr lang="en-US" dirty="0"/>
              <a:t>could augment its ability to handle workload’s spikes by a design that allows it to send overflow work to a public cloud) tool.</a:t>
            </a:r>
          </a:p>
          <a:p>
            <a:pPr marL="285750" indent="-285750" algn="just">
              <a:lnSpc>
                <a:spcPct val="150000"/>
              </a:lnSpc>
              <a:buFont typeface="Arial" panose="020B0604020202020204" pitchFamily="34" charset="0"/>
              <a:buChar char="•"/>
            </a:pPr>
            <a:r>
              <a:rPr lang="en-US" dirty="0"/>
              <a:t>Its name is an acronym for “</a:t>
            </a:r>
            <a:r>
              <a:rPr lang="en-US" b="1" dirty="0"/>
              <a:t>elastic utility computing architecture for linking your programs to useful systems</a:t>
            </a:r>
            <a:r>
              <a:rPr lang="en-US" dirty="0"/>
              <a:t>.”</a:t>
            </a:r>
          </a:p>
        </p:txBody>
      </p:sp>
      <p:sp>
        <p:nvSpPr>
          <p:cNvPr id="3" name="Rectangle 2"/>
          <p:cNvSpPr/>
          <p:nvPr/>
        </p:nvSpPr>
        <p:spPr>
          <a:xfrm>
            <a:off x="3344778" y="469231"/>
            <a:ext cx="3097585" cy="461665"/>
          </a:xfrm>
          <a:prstGeom prst="rect">
            <a:avLst/>
          </a:prstGeom>
        </p:spPr>
        <p:txBody>
          <a:bodyPr wrap="square">
            <a:spAutoFit/>
          </a:bodyPr>
          <a:lstStyle/>
          <a:p>
            <a:pPr algn="ctr"/>
            <a:r>
              <a:rPr lang="en-US" sz="2400" b="1" dirty="0"/>
              <a:t>Eucalyptus</a:t>
            </a:r>
          </a:p>
        </p:txBody>
      </p:sp>
    </p:spTree>
    <p:extLst>
      <p:ext uri="{BB962C8B-B14F-4D97-AF65-F5344CB8AC3E}">
        <p14:creationId xmlns:p14="http://schemas.microsoft.com/office/powerpoint/2010/main" val="2171945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3097585" cy="461665"/>
          </a:xfrm>
          <a:prstGeom prst="rect">
            <a:avLst/>
          </a:prstGeom>
        </p:spPr>
        <p:txBody>
          <a:bodyPr wrap="square">
            <a:spAutoFit/>
          </a:bodyPr>
          <a:lstStyle/>
          <a:p>
            <a:pPr algn="ctr"/>
            <a:r>
              <a:rPr lang="en-US" sz="2400" b="1" dirty="0"/>
              <a:t>Eucalyptus</a:t>
            </a:r>
          </a:p>
        </p:txBody>
      </p:sp>
      <p:sp>
        <p:nvSpPr>
          <p:cNvPr id="5" name="Rectangle 4"/>
          <p:cNvSpPr/>
          <p:nvPr/>
        </p:nvSpPr>
        <p:spPr>
          <a:xfrm>
            <a:off x="136358" y="1228091"/>
            <a:ext cx="11510210" cy="4247317"/>
          </a:xfrm>
          <a:prstGeom prst="rect">
            <a:avLst/>
          </a:prstGeom>
        </p:spPr>
        <p:txBody>
          <a:bodyPr wrap="square">
            <a:spAutoFit/>
          </a:bodyPr>
          <a:lstStyle/>
          <a:p>
            <a:pPr algn="just">
              <a:lnSpc>
                <a:spcPct val="150000"/>
              </a:lnSpc>
            </a:pPr>
            <a:endParaRPr lang="en-US" dirty="0" smtClean="0"/>
          </a:p>
          <a:p>
            <a:pPr algn="just">
              <a:lnSpc>
                <a:spcPct val="150000"/>
              </a:lnSpc>
            </a:pPr>
            <a:r>
              <a:rPr lang="en-US" dirty="0" smtClean="0"/>
              <a:t>Here </a:t>
            </a:r>
            <a:r>
              <a:rPr lang="en-US" dirty="0"/>
              <a:t>are some of </a:t>
            </a:r>
            <a:r>
              <a:rPr lang="en-US" b="1" dirty="0"/>
              <a:t>the Eucalyptus features [11]: </a:t>
            </a:r>
            <a:endParaRPr lang="en-US" b="1" dirty="0" smtClean="0"/>
          </a:p>
          <a:p>
            <a:pPr marL="342900" indent="-342900" algn="just">
              <a:lnSpc>
                <a:spcPct val="150000"/>
              </a:lnSpc>
              <a:buFont typeface="+mj-lt"/>
              <a:buAutoNum type="arabicPeriod"/>
            </a:pPr>
            <a:r>
              <a:rPr lang="en-US" dirty="0"/>
              <a:t>Interface compatibility with EC2, and S3 (both Web service and Query/ REST interfaces). </a:t>
            </a:r>
            <a:endParaRPr lang="en-US" dirty="0" smtClean="0"/>
          </a:p>
          <a:p>
            <a:pPr marL="342900" indent="-342900" algn="just">
              <a:lnSpc>
                <a:spcPct val="150000"/>
              </a:lnSpc>
              <a:buFont typeface="+mj-lt"/>
              <a:buAutoNum type="arabicPeriod"/>
            </a:pPr>
            <a:r>
              <a:rPr lang="en-US" dirty="0" smtClean="0"/>
              <a:t>Simple </a:t>
            </a:r>
            <a:r>
              <a:rPr lang="en-US" dirty="0"/>
              <a:t>installation and deployment</a:t>
            </a:r>
            <a:r>
              <a:rPr lang="en-US" dirty="0" smtClean="0"/>
              <a:t>.</a:t>
            </a:r>
          </a:p>
          <a:p>
            <a:pPr marL="342900" indent="-342900" algn="just">
              <a:lnSpc>
                <a:spcPct val="150000"/>
              </a:lnSpc>
              <a:buFont typeface="+mj-lt"/>
              <a:buAutoNum type="arabicPeriod"/>
            </a:pPr>
            <a:r>
              <a:rPr lang="en-US" dirty="0" smtClean="0"/>
              <a:t>Support </a:t>
            </a:r>
            <a:r>
              <a:rPr lang="en-US" dirty="0"/>
              <a:t>for most </a:t>
            </a:r>
            <a:r>
              <a:rPr lang="en-US" b="1" dirty="0"/>
              <a:t>Linux distributions </a:t>
            </a:r>
            <a:r>
              <a:rPr lang="en-US" dirty="0"/>
              <a:t>(source and binary packages). </a:t>
            </a:r>
            <a:endParaRPr lang="en-US" dirty="0" smtClean="0"/>
          </a:p>
          <a:p>
            <a:pPr marL="342900" indent="-342900" algn="just">
              <a:lnSpc>
                <a:spcPct val="150000"/>
              </a:lnSpc>
              <a:buFont typeface="+mj-lt"/>
              <a:buAutoNum type="arabicPeriod"/>
            </a:pPr>
            <a:r>
              <a:rPr lang="en-US" dirty="0" smtClean="0"/>
              <a:t>Support </a:t>
            </a:r>
            <a:r>
              <a:rPr lang="en-US" dirty="0"/>
              <a:t>for running </a:t>
            </a:r>
            <a:r>
              <a:rPr lang="en-US" b="1" dirty="0"/>
              <a:t>VMs that run atop the </a:t>
            </a:r>
            <a:r>
              <a:rPr lang="en-US" b="1" dirty="0" err="1"/>
              <a:t>Xen</a:t>
            </a:r>
            <a:r>
              <a:rPr lang="en-US" b="1" dirty="0"/>
              <a:t> hypervisor or KVM</a:t>
            </a:r>
            <a:r>
              <a:rPr lang="en-US" dirty="0"/>
              <a:t>. Support for other kinds of VMs, such as VMware, is targeted for future releases. </a:t>
            </a:r>
            <a:endParaRPr lang="en-US" dirty="0" smtClean="0"/>
          </a:p>
          <a:p>
            <a:pPr marL="342900" indent="-342900" algn="just">
              <a:lnSpc>
                <a:spcPct val="150000"/>
              </a:lnSpc>
              <a:buFont typeface="+mj-lt"/>
              <a:buAutoNum type="arabicPeriod"/>
            </a:pPr>
            <a:r>
              <a:rPr lang="en-US" dirty="0" smtClean="0"/>
              <a:t>Secure </a:t>
            </a:r>
            <a:r>
              <a:rPr lang="en-US" dirty="0"/>
              <a:t>internal communication using SOAP with WS security. </a:t>
            </a:r>
            <a:endParaRPr lang="en-US" dirty="0" smtClean="0"/>
          </a:p>
          <a:p>
            <a:pPr marL="342900" indent="-342900" algn="just">
              <a:lnSpc>
                <a:spcPct val="150000"/>
              </a:lnSpc>
              <a:buFont typeface="+mj-lt"/>
              <a:buAutoNum type="arabicPeriod"/>
            </a:pPr>
            <a:r>
              <a:rPr lang="en-US" dirty="0" smtClean="0"/>
              <a:t>Cloud </a:t>
            </a:r>
            <a:r>
              <a:rPr lang="en-US" dirty="0"/>
              <a:t>administrator’s tool for system’s management and user’s accounting</a:t>
            </a:r>
            <a:r>
              <a:rPr lang="en-US" dirty="0" smtClean="0"/>
              <a:t>.</a:t>
            </a:r>
          </a:p>
          <a:p>
            <a:pPr marL="342900" indent="-342900" algn="just">
              <a:lnSpc>
                <a:spcPct val="150000"/>
              </a:lnSpc>
              <a:buFont typeface="+mj-lt"/>
              <a:buAutoNum type="arabicPeriod"/>
            </a:pPr>
            <a:r>
              <a:rPr lang="en-US" dirty="0" smtClean="0"/>
              <a:t>The </a:t>
            </a:r>
            <a:r>
              <a:rPr lang="en-US" dirty="0"/>
              <a:t>ability to configure multiple clusters each with private internal network addresses into a single cloud.</a:t>
            </a:r>
            <a:endParaRPr lang="en-US" b="1" dirty="0"/>
          </a:p>
        </p:txBody>
      </p:sp>
    </p:spTree>
    <p:extLst>
      <p:ext uri="{BB962C8B-B14F-4D97-AF65-F5344CB8AC3E}">
        <p14:creationId xmlns:p14="http://schemas.microsoft.com/office/powerpoint/2010/main" val="2089030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3097585" cy="461665"/>
          </a:xfrm>
          <a:prstGeom prst="rect">
            <a:avLst/>
          </a:prstGeom>
        </p:spPr>
        <p:txBody>
          <a:bodyPr wrap="square">
            <a:spAutoFit/>
          </a:bodyPr>
          <a:lstStyle/>
          <a:p>
            <a:pPr algn="ctr"/>
            <a:r>
              <a:rPr lang="en-US" sz="2400" b="1" dirty="0"/>
              <a:t>Eucalyptus</a:t>
            </a:r>
          </a:p>
        </p:txBody>
      </p:sp>
      <p:sp>
        <p:nvSpPr>
          <p:cNvPr id="2" name="Rectangle 1"/>
          <p:cNvSpPr/>
          <p:nvPr/>
        </p:nvSpPr>
        <p:spPr>
          <a:xfrm>
            <a:off x="110837" y="1332590"/>
            <a:ext cx="11637818" cy="300082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rgbClr val="4D5156"/>
                </a:solidFill>
                <a:latin typeface="Google Sans"/>
              </a:rPr>
              <a:t>Amazon Simple Storage Service (Amazon S3) is </a:t>
            </a:r>
            <a:r>
              <a:rPr lang="en-US" dirty="0">
                <a:solidFill>
                  <a:srgbClr val="040C28"/>
                </a:solidFill>
                <a:latin typeface="Google Sans"/>
              </a:rPr>
              <a:t>an object storage service that offers industry-leading scalability, data availability, security, and performance</a:t>
            </a:r>
            <a:r>
              <a:rPr lang="en-US" dirty="0">
                <a:solidFill>
                  <a:srgbClr val="4D5156"/>
                </a:solidFill>
                <a:latin typeface="Google Sans"/>
              </a:rPr>
              <a:t>. </a:t>
            </a:r>
            <a:endParaRPr lang="en-US" dirty="0" smtClean="0">
              <a:solidFill>
                <a:srgbClr val="4D5156"/>
              </a:solidFill>
              <a:latin typeface="Google Sans"/>
            </a:endParaRPr>
          </a:p>
          <a:p>
            <a:pPr marL="285750" indent="-285750" algn="just">
              <a:lnSpc>
                <a:spcPct val="150000"/>
              </a:lnSpc>
              <a:buFont typeface="Arial" panose="020B0604020202020204" pitchFamily="34" charset="0"/>
              <a:buChar char="•"/>
            </a:pPr>
            <a:r>
              <a:rPr lang="en-US" dirty="0" smtClean="0">
                <a:solidFill>
                  <a:srgbClr val="4D5156"/>
                </a:solidFill>
                <a:latin typeface="Google Sans"/>
              </a:rPr>
              <a:t>You </a:t>
            </a:r>
            <a:r>
              <a:rPr lang="en-US" dirty="0">
                <a:solidFill>
                  <a:srgbClr val="4D5156"/>
                </a:solidFill>
                <a:latin typeface="Google Sans"/>
              </a:rPr>
              <a:t>can use Amazon S3 to store and retrieve any amount of data at any time, from anywhere</a:t>
            </a:r>
            <a:r>
              <a:rPr lang="en-US" dirty="0" smtClean="0">
                <a:solidFill>
                  <a:srgbClr val="4D5156"/>
                </a:solidFill>
                <a:latin typeface="Google Sans"/>
              </a:rPr>
              <a:t>.</a:t>
            </a:r>
          </a:p>
          <a:p>
            <a:pPr marL="285750" indent="-285750" algn="just">
              <a:lnSpc>
                <a:spcPct val="150000"/>
              </a:lnSpc>
              <a:buFont typeface="Arial" panose="020B0604020202020204" pitchFamily="34" charset="0"/>
              <a:buChar char="•"/>
            </a:pPr>
            <a:r>
              <a:rPr lang="en-US" dirty="0"/>
              <a:t>Amazon EC2 is a popular solution for running various applications in the cloud. </a:t>
            </a:r>
            <a:endParaRPr lang="en-US" dirty="0" smtClean="0"/>
          </a:p>
          <a:p>
            <a:pPr marL="285750" indent="-285750" algn="just">
              <a:lnSpc>
                <a:spcPct val="150000"/>
              </a:lnSpc>
              <a:buFont typeface="Arial" panose="020B0604020202020204" pitchFamily="34" charset="0"/>
              <a:buChar char="•"/>
            </a:pPr>
            <a:r>
              <a:rPr lang="en-US" dirty="0" smtClean="0"/>
              <a:t>However</a:t>
            </a:r>
            <a:r>
              <a:rPr lang="en-US" dirty="0"/>
              <a:t>, these </a:t>
            </a:r>
            <a:r>
              <a:rPr lang="en-US" b="1" dirty="0"/>
              <a:t>applications might need some static data to operate with</a:t>
            </a:r>
            <a:r>
              <a:rPr lang="en-US" dirty="0"/>
              <a:t>. </a:t>
            </a:r>
            <a:endParaRPr lang="en-US" dirty="0" smtClean="0"/>
          </a:p>
          <a:p>
            <a:pPr marL="285750" indent="-285750" algn="just">
              <a:lnSpc>
                <a:spcPct val="150000"/>
              </a:lnSpc>
              <a:buFont typeface="Arial" panose="020B0604020202020204" pitchFamily="34" charset="0"/>
              <a:buChar char="•"/>
            </a:pPr>
            <a:r>
              <a:rPr lang="en-US" dirty="0" smtClean="0"/>
              <a:t>For </a:t>
            </a:r>
            <a:r>
              <a:rPr lang="en-US" dirty="0"/>
              <a:t>those use cases,</a:t>
            </a:r>
            <a:r>
              <a:rPr lang="en-US" b="1" dirty="0"/>
              <a:t> Amazon S3 offers an easy and highly scalable storage for any static data</a:t>
            </a:r>
            <a:r>
              <a:rPr lang="en-US" dirty="0"/>
              <a:t>, such as data for website hosting, for example.</a:t>
            </a:r>
          </a:p>
        </p:txBody>
      </p:sp>
    </p:spTree>
    <p:extLst>
      <p:ext uri="{BB962C8B-B14F-4D97-AF65-F5344CB8AC3E}">
        <p14:creationId xmlns:p14="http://schemas.microsoft.com/office/powerpoint/2010/main" val="3761988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2839453" cy="400110"/>
          </a:xfrm>
          <a:prstGeom prst="rect">
            <a:avLst/>
          </a:prstGeom>
        </p:spPr>
        <p:txBody>
          <a:bodyPr wrap="square">
            <a:spAutoFit/>
          </a:bodyPr>
          <a:lstStyle/>
          <a:p>
            <a:pPr algn="ctr"/>
            <a:r>
              <a:rPr lang="en-US" sz="2000" b="1" dirty="0" smtClean="0"/>
              <a:t>Eucalyptus Architecture</a:t>
            </a:r>
            <a:endParaRPr lang="en-US" sz="2000" b="1" dirty="0"/>
          </a:p>
        </p:txBody>
      </p:sp>
      <p:sp>
        <p:nvSpPr>
          <p:cNvPr id="5" name="Rectangle 4"/>
          <p:cNvSpPr/>
          <p:nvPr/>
        </p:nvSpPr>
        <p:spPr>
          <a:xfrm>
            <a:off x="136358" y="1228091"/>
            <a:ext cx="11510210" cy="9233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Eucalyptus architecture, </a:t>
            </a:r>
            <a:r>
              <a:rPr lang="en-US" dirty="0" smtClean="0"/>
              <a:t>as illustrated in Figure </a:t>
            </a:r>
            <a:r>
              <a:rPr lang="en-US" dirty="0"/>
              <a:t>5.20, constitutes each high-level system’s component as a stand-alone Web service with the following high-level </a:t>
            </a:r>
            <a:r>
              <a:rPr lang="en-US" dirty="0" smtClean="0"/>
              <a:t>components.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12" y="2203784"/>
            <a:ext cx="4767513" cy="5003528"/>
          </a:xfrm>
          <a:prstGeom prst="rect">
            <a:avLst/>
          </a:prstGeom>
        </p:spPr>
      </p:pic>
    </p:spTree>
    <p:extLst>
      <p:ext uri="{BB962C8B-B14F-4D97-AF65-F5344CB8AC3E}">
        <p14:creationId xmlns:p14="http://schemas.microsoft.com/office/powerpoint/2010/main" val="3565490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9" y="469231"/>
            <a:ext cx="1243108" cy="369332"/>
          </a:xfrm>
          <a:prstGeom prst="rect">
            <a:avLst/>
          </a:prstGeom>
        </p:spPr>
        <p:txBody>
          <a:bodyPr wrap="square">
            <a:spAutoFit/>
          </a:bodyPr>
          <a:lstStyle/>
          <a:p>
            <a:pPr algn="ctr"/>
            <a:r>
              <a:rPr lang="en-US" b="1" dirty="0"/>
              <a:t>Eucalyptus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52" y="1484144"/>
            <a:ext cx="9534629" cy="4915386"/>
          </a:xfrm>
          <a:prstGeom prst="rect">
            <a:avLst/>
          </a:prstGeom>
        </p:spPr>
      </p:pic>
    </p:spTree>
    <p:extLst>
      <p:ext uri="{BB962C8B-B14F-4D97-AF65-F5344CB8AC3E}">
        <p14:creationId xmlns:p14="http://schemas.microsoft.com/office/powerpoint/2010/main" val="992029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9" y="469231"/>
            <a:ext cx="1243108" cy="369332"/>
          </a:xfrm>
          <a:prstGeom prst="rect">
            <a:avLst/>
          </a:prstGeom>
        </p:spPr>
        <p:txBody>
          <a:bodyPr wrap="square">
            <a:spAutoFit/>
          </a:bodyPr>
          <a:lstStyle/>
          <a:p>
            <a:pPr algn="ctr"/>
            <a:r>
              <a:rPr lang="en-US" b="1" dirty="0"/>
              <a:t>Eucalyptus</a:t>
            </a:r>
          </a:p>
        </p:txBody>
      </p:sp>
      <p:sp>
        <p:nvSpPr>
          <p:cNvPr id="5" name="Rectangle 4"/>
          <p:cNvSpPr/>
          <p:nvPr/>
        </p:nvSpPr>
        <p:spPr>
          <a:xfrm>
            <a:off x="136358" y="1228091"/>
            <a:ext cx="11510210" cy="590931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Its design is an </a:t>
            </a:r>
            <a:r>
              <a:rPr lang="en-US" b="1" dirty="0"/>
              <a:t>open and elegant one</a:t>
            </a:r>
            <a:r>
              <a:rPr lang="en-US" dirty="0"/>
              <a:t>. </a:t>
            </a:r>
            <a:endParaRPr lang="en-US" dirty="0" smtClean="0"/>
          </a:p>
          <a:p>
            <a:pPr marL="285750" indent="-285750" algn="just">
              <a:lnSpc>
                <a:spcPct val="150000"/>
              </a:lnSpc>
              <a:buFont typeface="Arial" panose="020B0604020202020204" pitchFamily="34" charset="0"/>
              <a:buChar char="•"/>
            </a:pPr>
            <a:r>
              <a:rPr lang="en-US" b="1" dirty="0" smtClean="0"/>
              <a:t>It </a:t>
            </a:r>
            <a:r>
              <a:rPr lang="en-US" b="1" dirty="0"/>
              <a:t>can be very beneficial in testing </a:t>
            </a:r>
            <a:r>
              <a:rPr lang="en-US" b="1" dirty="0" smtClean="0"/>
              <a:t>and </a:t>
            </a:r>
            <a:r>
              <a:rPr lang="en-US" b="1" u="sng" dirty="0" smtClean="0"/>
              <a:t>debugging </a:t>
            </a:r>
            <a:r>
              <a:rPr lang="en-US" b="1" u="sng" dirty="0"/>
              <a:t>purposes before deploying it on a real cloud</a:t>
            </a:r>
            <a:r>
              <a:rPr lang="en-US" dirty="0"/>
              <a:t>. </a:t>
            </a:r>
            <a:endParaRPr lang="en-US" dirty="0" smtClean="0"/>
          </a:p>
          <a:p>
            <a:pPr marL="285750" indent="-285750" algn="just">
              <a:lnSpc>
                <a:spcPct val="150000"/>
              </a:lnSpc>
              <a:buFont typeface="Arial" panose="020B0604020202020204" pitchFamily="34" charset="0"/>
              <a:buChar char="•"/>
            </a:pPr>
            <a:r>
              <a:rPr lang="en-US" dirty="0" smtClean="0"/>
              <a:t>For </a:t>
            </a:r>
            <a:r>
              <a:rPr lang="en-US" dirty="0"/>
              <a:t>more details </a:t>
            </a:r>
            <a:r>
              <a:rPr lang="en-US" dirty="0" smtClean="0"/>
              <a:t>about Eucalyptus </a:t>
            </a:r>
            <a:r>
              <a:rPr lang="en-US" dirty="0"/>
              <a:t>architecture and design, check reference 11.</a:t>
            </a:r>
          </a:p>
          <a:p>
            <a:pPr algn="just">
              <a:lnSpc>
                <a:spcPct val="150000"/>
              </a:lnSpc>
            </a:pPr>
            <a:r>
              <a:rPr lang="en-US" b="1" dirty="0"/>
              <a:t>Ubuntu Enterprise Cloud and Eucalyptus</a:t>
            </a:r>
            <a:r>
              <a:rPr lang="en-US" b="1" dirty="0" smtClean="0"/>
              <a:t>.:</a:t>
            </a:r>
            <a:r>
              <a:rPr lang="en-US" dirty="0" smtClean="0"/>
              <a:t> </a:t>
            </a:r>
          </a:p>
          <a:p>
            <a:pPr marL="285750" indent="-285750" algn="just">
              <a:lnSpc>
                <a:spcPct val="150000"/>
              </a:lnSpc>
              <a:buFont typeface="Arial" panose="020B0604020202020204" pitchFamily="34" charset="0"/>
              <a:buChar char="•"/>
            </a:pPr>
            <a:r>
              <a:rPr lang="en-US" dirty="0" smtClean="0"/>
              <a:t>Ubuntu </a:t>
            </a:r>
            <a:r>
              <a:rPr lang="en-US" dirty="0"/>
              <a:t>Enterprise </a:t>
            </a:r>
            <a:r>
              <a:rPr lang="en-US" dirty="0" smtClean="0"/>
              <a:t>Cloud (</a:t>
            </a:r>
            <a:r>
              <a:rPr lang="en-US" dirty="0"/>
              <a:t>UEC) [33] is a </a:t>
            </a:r>
            <a:r>
              <a:rPr lang="en-US" i="1" dirty="0"/>
              <a:t>new initiative by Ubuntu to make it easier to </a:t>
            </a:r>
            <a:r>
              <a:rPr lang="en-US" b="1" i="1" dirty="0"/>
              <a:t>provision, deploy</a:t>
            </a:r>
            <a:r>
              <a:rPr lang="en-US" b="1" i="1" dirty="0" smtClean="0"/>
              <a:t>, configure</a:t>
            </a:r>
            <a:r>
              <a:rPr lang="en-US" b="1" i="1" dirty="0"/>
              <a:t>, and use cloud infrastructures </a:t>
            </a:r>
            <a:r>
              <a:rPr lang="en-US" b="1" dirty="0"/>
              <a:t>based on Eucalyptus. </a:t>
            </a:r>
            <a:endParaRPr lang="en-US" b="1" dirty="0" smtClean="0"/>
          </a:p>
          <a:p>
            <a:pPr marL="285750" indent="-285750" algn="just">
              <a:lnSpc>
                <a:spcPct val="150000"/>
              </a:lnSpc>
              <a:buFont typeface="Arial" panose="020B0604020202020204" pitchFamily="34" charset="0"/>
              <a:buChar char="•"/>
            </a:pPr>
            <a:r>
              <a:rPr lang="en-US" dirty="0" smtClean="0"/>
              <a:t>UEC brings amazon </a:t>
            </a:r>
            <a:r>
              <a:rPr lang="en-US" dirty="0"/>
              <a:t>EC2-like infrastructure’s capabilities inside the firewall.</a:t>
            </a:r>
          </a:p>
          <a:p>
            <a:pPr marL="285750" indent="-285750" algn="just">
              <a:lnSpc>
                <a:spcPct val="150000"/>
              </a:lnSpc>
              <a:buFont typeface="Arial" panose="020B0604020202020204" pitchFamily="34" charset="0"/>
              <a:buChar char="•"/>
            </a:pPr>
            <a:r>
              <a:rPr lang="en-US" dirty="0"/>
              <a:t>This is by far </a:t>
            </a:r>
            <a:r>
              <a:rPr lang="en-US" b="1" dirty="0"/>
              <a:t>the simplest way to install and try Eucalyptus</a:t>
            </a:r>
            <a:r>
              <a:rPr lang="en-US" dirty="0"/>
              <a:t>. </a:t>
            </a:r>
            <a:endParaRPr lang="en-US" dirty="0" smtClean="0"/>
          </a:p>
          <a:p>
            <a:pPr marL="285750" indent="-285750" algn="just">
              <a:lnSpc>
                <a:spcPct val="150000"/>
              </a:lnSpc>
              <a:buFont typeface="Arial" panose="020B0604020202020204" pitchFamily="34" charset="0"/>
              <a:buChar char="•"/>
            </a:pPr>
            <a:r>
              <a:rPr lang="en-US" b="1" dirty="0" smtClean="0"/>
              <a:t>Just download the </a:t>
            </a:r>
            <a:r>
              <a:rPr lang="en-US" b="1" dirty="0"/>
              <a:t>Ubuntu server version and install it wherever you want. </a:t>
            </a:r>
            <a:endParaRPr lang="en-US" b="1" dirty="0" smtClean="0"/>
          </a:p>
          <a:p>
            <a:pPr marL="285750" indent="-285750" algn="just">
              <a:lnSpc>
                <a:spcPct val="150000"/>
              </a:lnSpc>
              <a:buFont typeface="Arial" panose="020B0604020202020204" pitchFamily="34" charset="0"/>
              <a:buChar char="•"/>
            </a:pPr>
            <a:r>
              <a:rPr lang="en-US" b="1" dirty="0" smtClean="0"/>
              <a:t>UEC </a:t>
            </a:r>
            <a:r>
              <a:rPr lang="en-US" b="1" dirty="0"/>
              <a:t>is also </a:t>
            </a:r>
            <a:r>
              <a:rPr lang="en-US" b="1" dirty="0" smtClean="0"/>
              <a:t>the first </a:t>
            </a:r>
            <a:r>
              <a:rPr lang="en-US" b="1" dirty="0"/>
              <a:t>open source project </a:t>
            </a:r>
            <a:r>
              <a:rPr lang="en-US" dirty="0"/>
              <a:t>that lets you create cloud services in your </a:t>
            </a:r>
            <a:r>
              <a:rPr lang="en-US" dirty="0" smtClean="0"/>
              <a:t>local  environment easily and leverage the power of cloud computing.</a:t>
            </a:r>
          </a:p>
          <a:p>
            <a:pPr marL="285750" indent="-285750" algn="just">
              <a:lnSpc>
                <a:spcPct val="150000"/>
              </a:lnSpc>
              <a:buFont typeface="Arial" panose="020B0604020202020204" pitchFamily="34" charset="0"/>
              <a:buChar char="•"/>
            </a:pPr>
            <a:endParaRPr lang="en-US" b="1" dirty="0"/>
          </a:p>
          <a:p>
            <a:r>
              <a:rPr lang="pl-PL" i="1" dirty="0"/>
              <a:t>11. D. Nurmi, R. Wolski, C. Grzegorczyk, G. Obertelli, S. Soman, L. Youseff, D</a:t>
            </a:r>
            <a:r>
              <a:rPr lang="pl-PL" i="1" dirty="0" smtClean="0"/>
              <a:t>.</a:t>
            </a:r>
            <a:r>
              <a:rPr lang="en-US" i="1" dirty="0" smtClean="0"/>
              <a:t> </a:t>
            </a:r>
            <a:r>
              <a:rPr lang="en-US" i="1" dirty="0" err="1" smtClean="0"/>
              <a:t>Zagorodnov</a:t>
            </a:r>
            <a:r>
              <a:rPr lang="en-US" i="1" dirty="0"/>
              <a:t>, The Eucalyptus Open-source Cloud-computing System, in </a:t>
            </a:r>
            <a:r>
              <a:rPr lang="en-US" i="1" dirty="0" smtClean="0"/>
              <a:t>Proceedings of </a:t>
            </a:r>
            <a:r>
              <a:rPr lang="en-US" i="1" dirty="0"/>
              <a:t>9th IEEE International Symposium on Cluster Computing and the Grid,</a:t>
            </a:r>
          </a:p>
          <a:p>
            <a:r>
              <a:rPr lang="en-US" i="1" dirty="0"/>
              <a:t>Shanghai, China, pp. 124131.</a:t>
            </a:r>
            <a:endParaRPr lang="en-US" b="1" i="1" dirty="0"/>
          </a:p>
        </p:txBody>
      </p:sp>
    </p:spTree>
    <p:extLst>
      <p:ext uri="{BB962C8B-B14F-4D97-AF65-F5344CB8AC3E}">
        <p14:creationId xmlns:p14="http://schemas.microsoft.com/office/powerpoint/2010/main" val="416446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609" y="2592740"/>
            <a:ext cx="5402989" cy="3548416"/>
          </a:xfrm>
          <a:prstGeom prst="rect">
            <a:avLst/>
          </a:prstGeom>
        </p:spPr>
      </p:pic>
      <p:sp>
        <p:nvSpPr>
          <p:cNvPr id="5" name="Rectangle 4"/>
          <p:cNvSpPr/>
          <p:nvPr/>
        </p:nvSpPr>
        <p:spPr>
          <a:xfrm>
            <a:off x="293511" y="99790"/>
            <a:ext cx="11424355"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t>Virtualization </a:t>
            </a:r>
            <a:r>
              <a:rPr lang="en-US" b="1" dirty="0" smtClean="0"/>
              <a:t>layer </a:t>
            </a:r>
            <a:r>
              <a:rPr lang="en-US" dirty="0" smtClean="0"/>
              <a:t>will partition the physical resource of the underlying physical server into multiple virtual machines with different work loads</a:t>
            </a:r>
          </a:p>
          <a:p>
            <a:pPr marL="285750" indent="-285750">
              <a:lnSpc>
                <a:spcPct val="150000"/>
              </a:lnSpc>
              <a:buFont typeface="Arial" panose="020B0604020202020204" pitchFamily="34" charset="0"/>
              <a:buChar char="•"/>
            </a:pPr>
            <a:r>
              <a:rPr lang="en-US" dirty="0" smtClean="0"/>
              <a:t>Virtual machines technology </a:t>
            </a:r>
            <a:r>
              <a:rPr lang="en-US" b="1" dirty="0" smtClean="0"/>
              <a:t>makes it very flexible and easy to manage the resources in the cloud computing </a:t>
            </a:r>
            <a:r>
              <a:rPr lang="en-US" dirty="0" smtClean="0"/>
              <a:t>environment because they improve the utilization of the resources by multiplexing many virtual machines on single physical server. These </a:t>
            </a:r>
            <a:r>
              <a:rPr lang="en-US" b="1" dirty="0" smtClean="0"/>
              <a:t>machines can be scaled up and down on demand with high level of resource abstraction</a:t>
            </a:r>
          </a:p>
          <a:p>
            <a:pPr marL="285750" indent="-285750">
              <a:lnSpc>
                <a:spcPct val="150000"/>
              </a:lnSpc>
              <a:buFont typeface="Arial" panose="020B0604020202020204" pitchFamily="34" charset="0"/>
              <a:buChar char="•"/>
            </a:pPr>
            <a:endParaRPr lang="en-US" dirty="0" smtClean="0"/>
          </a:p>
          <a:p>
            <a:pPr marL="285750" indent="-285750">
              <a:lnSpc>
                <a:spcPct val="150000"/>
              </a:lnSpc>
              <a:buFont typeface="Arial" panose="020B0604020202020204" pitchFamily="34" charset="0"/>
              <a:buChar char="•"/>
            </a:pPr>
            <a:endParaRPr lang="en-US" dirty="0" smtClean="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3384247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9" y="469231"/>
            <a:ext cx="5666874" cy="369332"/>
          </a:xfrm>
          <a:prstGeom prst="rect">
            <a:avLst/>
          </a:prstGeom>
        </p:spPr>
        <p:txBody>
          <a:bodyPr wrap="square">
            <a:spAutoFit/>
          </a:bodyPr>
          <a:lstStyle/>
          <a:p>
            <a:pPr algn="ctr"/>
            <a:r>
              <a:rPr lang="en-US" b="1" dirty="0"/>
              <a:t>VM Dynamic Management Using </a:t>
            </a:r>
            <a:r>
              <a:rPr lang="en-US" b="1" dirty="0" err="1"/>
              <a:t>OpenNebula</a:t>
            </a:r>
            <a:endParaRPr lang="en-US" b="1" dirty="0"/>
          </a:p>
        </p:txBody>
      </p:sp>
      <p:sp>
        <p:nvSpPr>
          <p:cNvPr id="5" name="Rectangle 4"/>
          <p:cNvSpPr/>
          <p:nvPr/>
        </p:nvSpPr>
        <p:spPr>
          <a:xfrm>
            <a:off x="136358" y="1240123"/>
            <a:ext cx="11510210" cy="507831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err="1"/>
              <a:t>OpenNebula</a:t>
            </a:r>
            <a:r>
              <a:rPr lang="en-US" dirty="0"/>
              <a:t> [12] is an </a:t>
            </a:r>
            <a:r>
              <a:rPr lang="en-US" b="1" dirty="0"/>
              <a:t>open and flexible tool that fits into existing data </a:t>
            </a:r>
            <a:r>
              <a:rPr lang="en-US" b="1" dirty="0" smtClean="0"/>
              <a:t>center’s environments </a:t>
            </a:r>
            <a:r>
              <a:rPr lang="en-US" b="1" dirty="0"/>
              <a:t>to build any type of cloud deployment. </a:t>
            </a:r>
            <a:endParaRPr lang="en-US" b="1" dirty="0" smtClean="0"/>
          </a:p>
          <a:p>
            <a:pPr marL="285750" indent="-285750" algn="just">
              <a:lnSpc>
                <a:spcPct val="150000"/>
              </a:lnSpc>
              <a:buFont typeface="Arial" panose="020B0604020202020204" pitchFamily="34" charset="0"/>
              <a:buChar char="•"/>
            </a:pPr>
            <a:r>
              <a:rPr lang="en-US" dirty="0" err="1" smtClean="0"/>
              <a:t>OpenNebula</a:t>
            </a:r>
            <a:r>
              <a:rPr lang="en-US" dirty="0" smtClean="0"/>
              <a:t> </a:t>
            </a:r>
            <a:r>
              <a:rPr lang="en-US" dirty="0"/>
              <a:t>can </a:t>
            </a:r>
            <a:r>
              <a:rPr lang="en-US" dirty="0" smtClean="0"/>
              <a:t>be </a:t>
            </a:r>
            <a:r>
              <a:rPr lang="en-US" b="1" dirty="0" smtClean="0"/>
              <a:t>primarily</a:t>
            </a:r>
            <a:r>
              <a:rPr lang="en-US" dirty="0" smtClean="0"/>
              <a:t> </a:t>
            </a:r>
            <a:r>
              <a:rPr lang="en-US" dirty="0"/>
              <a:t>used as a </a:t>
            </a:r>
            <a:r>
              <a:rPr lang="en-US" b="1" dirty="0"/>
              <a:t>virtualization tool to manage your virtual infrastructure</a:t>
            </a:r>
            <a:r>
              <a:rPr lang="en-US" b="1" dirty="0" smtClean="0"/>
              <a:t>, </a:t>
            </a:r>
            <a:r>
              <a:rPr lang="en-US" dirty="0" smtClean="0"/>
              <a:t>which </a:t>
            </a:r>
            <a:r>
              <a:rPr lang="en-US" dirty="0"/>
              <a:t>is usually referred to as </a:t>
            </a:r>
            <a:r>
              <a:rPr lang="en-US" b="1" dirty="0"/>
              <a:t>private cloud. </a:t>
            </a:r>
            <a:endParaRPr lang="en-US" b="1" dirty="0" smtClean="0"/>
          </a:p>
          <a:p>
            <a:pPr marL="285750" indent="-285750" algn="just">
              <a:lnSpc>
                <a:spcPct val="150000"/>
              </a:lnSpc>
              <a:buFont typeface="Arial" panose="020B0604020202020204" pitchFamily="34" charset="0"/>
              <a:buChar char="•"/>
            </a:pPr>
            <a:r>
              <a:rPr lang="en-US" b="1" dirty="0" err="1"/>
              <a:t>OpenNebula</a:t>
            </a:r>
            <a:r>
              <a:rPr lang="en-US" b="1" dirty="0"/>
              <a:t> supports a hybrid cloud to combine local infrastructure with public </a:t>
            </a:r>
            <a:r>
              <a:rPr lang="en-US" dirty="0"/>
              <a:t>cloud-based infrastructure, enabling highly scalable hosting environments</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err="1"/>
              <a:t>OpenNebula</a:t>
            </a:r>
            <a:r>
              <a:rPr lang="en-US" dirty="0"/>
              <a:t> also supports public clouds by providing cloud’s interfaces to expose its functionality for virtual machine, storage, and network management. </a:t>
            </a:r>
            <a:endParaRPr lang="en-US" dirty="0" smtClean="0"/>
          </a:p>
          <a:p>
            <a:pPr marL="285750" indent="-285750" algn="just">
              <a:lnSpc>
                <a:spcPct val="150000"/>
              </a:lnSpc>
              <a:buFont typeface="Arial" panose="020B0604020202020204" pitchFamily="34" charset="0"/>
              <a:buChar char="•"/>
            </a:pPr>
            <a:r>
              <a:rPr lang="en-US" dirty="0" err="1"/>
              <a:t>OpenNebula</a:t>
            </a:r>
            <a:r>
              <a:rPr lang="en-US" dirty="0"/>
              <a:t> supports </a:t>
            </a:r>
            <a:r>
              <a:rPr lang="en-US" dirty="0" err="1"/>
              <a:t>Xen</a:t>
            </a:r>
            <a:r>
              <a:rPr lang="en-US" dirty="0"/>
              <a:t>, KVM and VMware hypervisors.</a:t>
            </a:r>
          </a:p>
          <a:p>
            <a:pPr marL="285750" indent="-285750" algn="just">
              <a:lnSpc>
                <a:spcPct val="150000"/>
              </a:lnSpc>
              <a:buFont typeface="Arial" panose="020B0604020202020204" pitchFamily="34" charset="0"/>
              <a:buChar char="•"/>
            </a:pPr>
            <a:r>
              <a:rPr lang="en-US" dirty="0" err="1" smtClean="0"/>
              <a:t>OpenNebula</a:t>
            </a:r>
            <a:r>
              <a:rPr lang="en-US" dirty="0" smtClean="0"/>
              <a:t> </a:t>
            </a:r>
            <a:r>
              <a:rPr lang="en-US" dirty="0"/>
              <a:t>architecture is shown in Figure 5.21, which illustrates the </a:t>
            </a:r>
            <a:r>
              <a:rPr lang="en-US" b="1" dirty="0"/>
              <a:t>existence of public and private clouds and also the resources being managed by its virtual manager</a:t>
            </a:r>
            <a:r>
              <a:rPr lang="en-US" b="1" dirty="0" smtClean="0"/>
              <a:t>.</a:t>
            </a:r>
          </a:p>
          <a:p>
            <a:pPr algn="just">
              <a:lnSpc>
                <a:spcPct val="150000"/>
              </a:lnSpc>
            </a:pPr>
            <a:endParaRPr lang="en-US" b="1" dirty="0"/>
          </a:p>
        </p:txBody>
      </p:sp>
      <p:sp>
        <p:nvSpPr>
          <p:cNvPr id="2" name="Rectangle 1"/>
          <p:cNvSpPr/>
          <p:nvPr/>
        </p:nvSpPr>
        <p:spPr>
          <a:xfrm>
            <a:off x="449361" y="5795216"/>
            <a:ext cx="11457709" cy="523220"/>
          </a:xfrm>
          <a:prstGeom prst="rect">
            <a:avLst/>
          </a:prstGeom>
        </p:spPr>
        <p:txBody>
          <a:bodyPr wrap="square">
            <a:spAutoFit/>
          </a:bodyPr>
          <a:lstStyle/>
          <a:p>
            <a:pPr algn="just"/>
            <a:r>
              <a:rPr lang="en-US" sz="1400" i="1" dirty="0" smtClean="0">
                <a:latin typeface="AdvTimes"/>
              </a:rPr>
              <a:t>12. B</a:t>
            </a:r>
            <a:r>
              <a:rPr lang="en-US" sz="1400" i="1" dirty="0">
                <a:latin typeface="AdvTimes"/>
              </a:rPr>
              <a:t>. Sotomayor, R. Santiago Montero, I. </a:t>
            </a:r>
            <a:r>
              <a:rPr lang="en-US" sz="1400" i="1" dirty="0" err="1">
                <a:latin typeface="AdvTimes"/>
              </a:rPr>
              <a:t>Martı´n</a:t>
            </a:r>
            <a:r>
              <a:rPr lang="en-US" sz="1400" i="1" dirty="0">
                <a:latin typeface="AdvTimes"/>
              </a:rPr>
              <a:t> </a:t>
            </a:r>
            <a:r>
              <a:rPr lang="en-US" sz="1400" i="1" dirty="0" err="1">
                <a:latin typeface="AdvTimes"/>
              </a:rPr>
              <a:t>Llorente</a:t>
            </a:r>
            <a:r>
              <a:rPr lang="en-US" sz="1400" i="1" dirty="0">
                <a:latin typeface="AdvTimes"/>
              </a:rPr>
              <a:t>, I. Foster, </a:t>
            </a:r>
            <a:r>
              <a:rPr lang="en-US" sz="1400" i="1" dirty="0" smtClean="0">
                <a:latin typeface="AdvTimes"/>
              </a:rPr>
              <a:t>Capacity Leasing </a:t>
            </a:r>
            <a:r>
              <a:rPr lang="en-US" sz="1400" i="1" dirty="0">
                <a:latin typeface="AdvTimes"/>
              </a:rPr>
              <a:t>in Cloud Systems using the </a:t>
            </a:r>
            <a:r>
              <a:rPr lang="en-US" sz="1400" i="1" dirty="0" err="1">
                <a:latin typeface="AdvTimes"/>
              </a:rPr>
              <a:t>OpenNebula</a:t>
            </a:r>
            <a:r>
              <a:rPr lang="en-US" sz="1400" i="1" dirty="0">
                <a:latin typeface="AdvTimes"/>
              </a:rPr>
              <a:t> Engine (short paper). </a:t>
            </a:r>
            <a:r>
              <a:rPr lang="en-US" sz="1400" i="1" dirty="0" smtClean="0">
                <a:latin typeface="AdvTimes-i"/>
              </a:rPr>
              <a:t>Workshop on </a:t>
            </a:r>
            <a:r>
              <a:rPr lang="en-US" sz="1400" i="1" dirty="0">
                <a:latin typeface="AdvTimes-i"/>
              </a:rPr>
              <a:t>Cloud Computing and its Applications </a:t>
            </a:r>
            <a:r>
              <a:rPr lang="en-US" sz="1400" i="1" dirty="0">
                <a:latin typeface="AdvTimes"/>
              </a:rPr>
              <a:t>2008 (CCA08), October 2223, </a:t>
            </a:r>
            <a:r>
              <a:rPr lang="en-US" sz="1400" i="1" dirty="0" smtClean="0">
                <a:latin typeface="AdvTimes"/>
              </a:rPr>
              <a:t>2008,Chicago</a:t>
            </a:r>
            <a:r>
              <a:rPr lang="en-US" sz="1400" i="1" dirty="0">
                <a:latin typeface="AdvTimes"/>
              </a:rPr>
              <a:t>, Illinois, USA.</a:t>
            </a:r>
            <a:endParaRPr lang="en-US" sz="1400" i="1" dirty="0"/>
          </a:p>
        </p:txBody>
      </p:sp>
    </p:spTree>
    <p:extLst>
      <p:ext uri="{BB962C8B-B14F-4D97-AF65-F5344CB8AC3E}">
        <p14:creationId xmlns:p14="http://schemas.microsoft.com/office/powerpoint/2010/main" val="706454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2839453" cy="400110"/>
          </a:xfrm>
          <a:prstGeom prst="rect">
            <a:avLst/>
          </a:prstGeom>
        </p:spPr>
        <p:txBody>
          <a:bodyPr wrap="square">
            <a:spAutoFit/>
          </a:bodyPr>
          <a:lstStyle/>
          <a:p>
            <a:pPr algn="ctr"/>
            <a:r>
              <a:rPr lang="en-US" sz="2000" b="1" dirty="0" err="1"/>
              <a:t>OpenNebula</a:t>
            </a:r>
            <a:endParaRPr lang="en-US" sz="2000" b="1" dirty="0"/>
          </a:p>
        </p:txBody>
      </p:sp>
      <p:sp>
        <p:nvSpPr>
          <p:cNvPr id="5" name="Rectangle 4"/>
          <p:cNvSpPr/>
          <p:nvPr/>
        </p:nvSpPr>
        <p:spPr>
          <a:xfrm>
            <a:off x="136358" y="1228091"/>
            <a:ext cx="11903242" cy="7848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err="1" smtClean="0"/>
              <a:t>OpenNebula</a:t>
            </a:r>
            <a:r>
              <a:rPr lang="en-US" dirty="0" smtClean="0"/>
              <a:t> architecture</a:t>
            </a:r>
            <a:r>
              <a:rPr lang="en-US" dirty="0"/>
              <a:t>, </a:t>
            </a:r>
            <a:r>
              <a:rPr lang="en-US" dirty="0" smtClean="0"/>
              <a:t>as illustrated </a:t>
            </a:r>
            <a:r>
              <a:rPr lang="en-US" dirty="0" err="1"/>
              <a:t>inFigure</a:t>
            </a:r>
            <a:r>
              <a:rPr lang="en-US" dirty="0"/>
              <a:t> </a:t>
            </a:r>
            <a:r>
              <a:rPr lang="en-US" dirty="0" smtClean="0"/>
              <a:t>5.21,</a:t>
            </a:r>
          </a:p>
          <a:p>
            <a:pPr marL="285750" indent="-285750" algn="just">
              <a:buFont typeface="Arial" panose="020B0604020202020204" pitchFamily="34" charset="0"/>
              <a:buChar char="•"/>
            </a:pPr>
            <a:r>
              <a:rPr lang="en-US" dirty="0"/>
              <a:t>which illustrates </a:t>
            </a:r>
            <a:r>
              <a:rPr lang="en-US" dirty="0" smtClean="0"/>
              <a:t>the existence </a:t>
            </a:r>
            <a:r>
              <a:rPr lang="en-US" dirty="0"/>
              <a:t>of public and private clouds and also the resources being managed </a:t>
            </a:r>
            <a:r>
              <a:rPr lang="en-US" dirty="0" smtClean="0"/>
              <a:t>by its </a:t>
            </a:r>
            <a:r>
              <a:rPr lang="en-US" dirty="0"/>
              <a:t>virtual manager.</a:t>
            </a:r>
            <a:r>
              <a:rPr lang="en-US" dirty="0" smtClean="0"/>
              <a:t> </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911" y="2782940"/>
            <a:ext cx="4019550" cy="3076575"/>
          </a:xfrm>
          <a:prstGeom prst="rect">
            <a:avLst/>
          </a:prstGeom>
        </p:spPr>
      </p:pic>
    </p:spTree>
    <p:extLst>
      <p:ext uri="{BB962C8B-B14F-4D97-AF65-F5344CB8AC3E}">
        <p14:creationId xmlns:p14="http://schemas.microsoft.com/office/powerpoint/2010/main" val="915109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2839453" cy="400110"/>
          </a:xfrm>
          <a:prstGeom prst="rect">
            <a:avLst/>
          </a:prstGeom>
        </p:spPr>
        <p:txBody>
          <a:bodyPr wrap="square">
            <a:spAutoFit/>
          </a:bodyPr>
          <a:lstStyle/>
          <a:p>
            <a:pPr algn="ctr"/>
            <a:r>
              <a:rPr lang="en-US" sz="2000" b="1" dirty="0" err="1"/>
              <a:t>OpenNebula</a:t>
            </a:r>
            <a:endParaRPr lang="en-US" sz="2000" b="1" dirty="0"/>
          </a:p>
        </p:txBody>
      </p:sp>
      <p:sp>
        <p:nvSpPr>
          <p:cNvPr id="5" name="Rectangle 4"/>
          <p:cNvSpPr/>
          <p:nvPr/>
        </p:nvSpPr>
        <p:spPr>
          <a:xfrm>
            <a:off x="136358" y="1228091"/>
            <a:ext cx="11510210" cy="258532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err="1" smtClean="0"/>
              <a:t>OpenNebula</a:t>
            </a:r>
            <a:r>
              <a:rPr lang="en-US" dirty="0" smtClean="0"/>
              <a:t> </a:t>
            </a:r>
            <a:r>
              <a:rPr lang="en-US" dirty="0"/>
              <a:t>is an open-source alternative to these commercial tools for the dynamic management of VMs on distributed resources</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a:t>This tool is supporting several research lines in advance reservation of capacity, probabilistic admission control, placement optimization, resource models for the efficient management of groups of virtual machines, elasticity support, and so on</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a:t>These research lines address the requirements from both types of clouds namely, private and public</a:t>
            </a:r>
            <a:endParaRPr lang="en-US" b="1" dirty="0"/>
          </a:p>
        </p:txBody>
      </p:sp>
    </p:spTree>
    <p:extLst>
      <p:ext uri="{BB962C8B-B14F-4D97-AF65-F5344CB8AC3E}">
        <p14:creationId xmlns:p14="http://schemas.microsoft.com/office/powerpoint/2010/main" val="3500335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2839453" cy="400110"/>
          </a:xfrm>
          <a:prstGeom prst="rect">
            <a:avLst/>
          </a:prstGeom>
        </p:spPr>
        <p:txBody>
          <a:bodyPr wrap="square">
            <a:spAutoFit/>
          </a:bodyPr>
          <a:lstStyle/>
          <a:p>
            <a:pPr algn="ctr"/>
            <a:r>
              <a:rPr lang="en-US" sz="2000" b="1" dirty="0" smtClean="0"/>
              <a:t>Aneka</a:t>
            </a:r>
            <a:endParaRPr lang="en-US" sz="2000" b="1" dirty="0"/>
          </a:p>
        </p:txBody>
      </p:sp>
      <p:sp>
        <p:nvSpPr>
          <p:cNvPr id="5" name="Rectangle 4"/>
          <p:cNvSpPr/>
          <p:nvPr/>
        </p:nvSpPr>
        <p:spPr>
          <a:xfrm>
            <a:off x="136358" y="1228091"/>
            <a:ext cx="11510210" cy="424731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err="1"/>
              <a:t>Manjrasoft</a:t>
            </a:r>
            <a:r>
              <a:rPr lang="en-US" dirty="0"/>
              <a:t> Aneka [10] is </a:t>
            </a:r>
            <a:r>
              <a:rPr lang="en-US" b="1" dirty="0"/>
              <a:t>a .NET-based platform and framework designed for building and deploying distributed applications on clouds</a:t>
            </a:r>
            <a:r>
              <a:rPr lang="en-US" dirty="0"/>
              <a:t>. It provides a set of APIs for transparently exploiting distributed resources and expressing the business logic of applications by using the preferred programming abstractions. </a:t>
            </a:r>
            <a:endParaRPr lang="en-US" dirty="0" smtClean="0"/>
          </a:p>
          <a:p>
            <a:pPr marL="285750" indent="-285750" algn="just">
              <a:lnSpc>
                <a:spcPct val="150000"/>
              </a:lnSpc>
              <a:buFont typeface="Arial" panose="020B0604020202020204" pitchFamily="34" charset="0"/>
              <a:buChar char="•"/>
            </a:pPr>
            <a:r>
              <a:rPr lang="en-US" dirty="0" smtClean="0"/>
              <a:t>Aneka </a:t>
            </a:r>
            <a:r>
              <a:rPr lang="en-US" dirty="0"/>
              <a:t>is also a market-oriented cloud platform since it allows users to build and schedule applications, provision resources, and monitor results using pricing, accounting, and </a:t>
            </a:r>
            <a:r>
              <a:rPr lang="en-US" dirty="0" err="1"/>
              <a:t>QoS</a:t>
            </a:r>
            <a:r>
              <a:rPr lang="en-US" dirty="0"/>
              <a:t>/SLA services in private and/or public cloud </a:t>
            </a:r>
            <a:r>
              <a:rPr lang="en-US" dirty="0" smtClean="0"/>
              <a:t>environments</a:t>
            </a:r>
          </a:p>
          <a:p>
            <a:pPr marL="285750" indent="-285750" algn="just">
              <a:lnSpc>
                <a:spcPct val="150000"/>
              </a:lnSpc>
              <a:buFont typeface="Arial" panose="020B0604020202020204" pitchFamily="34" charset="0"/>
              <a:buChar char="•"/>
            </a:pPr>
            <a:r>
              <a:rPr lang="en-US" dirty="0"/>
              <a:t>It allows end users to build an enterprise/private cloud setup by exploiting the power of computing resources in the enterprise data centers, public clouds such as Amazon EC2 [4], and hybrid clouds by combining enterprise private clouds managed by Aneka with resources from Amazon EC2 or other enterprise clouds built and managed using technologies such as </a:t>
            </a:r>
            <a:r>
              <a:rPr lang="en-US" dirty="0" err="1"/>
              <a:t>XenServer</a:t>
            </a:r>
            <a:r>
              <a:rPr lang="en-US" dirty="0" smtClean="0"/>
              <a:t>.</a:t>
            </a:r>
            <a:endParaRPr lang="en-US" b="1" dirty="0"/>
          </a:p>
        </p:txBody>
      </p:sp>
    </p:spTree>
    <p:extLst>
      <p:ext uri="{BB962C8B-B14F-4D97-AF65-F5344CB8AC3E}">
        <p14:creationId xmlns:p14="http://schemas.microsoft.com/office/powerpoint/2010/main" val="3643063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6196264" cy="400110"/>
          </a:xfrm>
          <a:prstGeom prst="rect">
            <a:avLst/>
          </a:prstGeom>
        </p:spPr>
        <p:txBody>
          <a:bodyPr wrap="square">
            <a:spAutoFit/>
          </a:bodyPr>
          <a:lstStyle/>
          <a:p>
            <a:pPr algn="ctr"/>
            <a:r>
              <a:rPr lang="en-US" sz="2000" b="1" dirty="0" err="1" smtClean="0"/>
              <a:t>Manjrasoft</a:t>
            </a:r>
            <a:r>
              <a:rPr lang="en-US" sz="2000" b="1" dirty="0" smtClean="0"/>
              <a:t> Aneka layered architecture </a:t>
            </a:r>
            <a:endParaRPr lang="en-US" sz="2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581" y="1314352"/>
            <a:ext cx="5716619" cy="5585212"/>
          </a:xfrm>
          <a:prstGeom prst="rect">
            <a:avLst/>
          </a:prstGeom>
        </p:spPr>
      </p:pic>
    </p:spTree>
    <p:extLst>
      <p:ext uri="{BB962C8B-B14F-4D97-AF65-F5344CB8AC3E}">
        <p14:creationId xmlns:p14="http://schemas.microsoft.com/office/powerpoint/2010/main" val="2416844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About Docker Container</a:t>
            </a:r>
            <a:endParaRPr lang="en-US" sz="4400" dirty="0"/>
          </a:p>
        </p:txBody>
      </p:sp>
      <p:sp>
        <p:nvSpPr>
          <p:cNvPr id="3" name="Subtitle 2"/>
          <p:cNvSpPr>
            <a:spLocks noGrp="1"/>
          </p:cNvSpPr>
          <p:nvPr>
            <p:ph type="subTitle" idx="1"/>
          </p:nvPr>
        </p:nvSpPr>
        <p:spPr>
          <a:xfrm>
            <a:off x="1533099" y="3509963"/>
            <a:ext cx="9144000" cy="1655762"/>
          </a:xfrm>
        </p:spPr>
        <p:txBody>
          <a:bodyPr/>
          <a:lstStyle/>
          <a:p>
            <a:r>
              <a:rPr lang="en-US" dirty="0" smtClean="0"/>
              <a:t>Module 2 (continued)</a:t>
            </a:r>
            <a:endParaRPr lang="en-US" dirty="0"/>
          </a:p>
        </p:txBody>
      </p:sp>
      <p:sp>
        <p:nvSpPr>
          <p:cNvPr id="4" name="Rectangle 3"/>
          <p:cNvSpPr/>
          <p:nvPr/>
        </p:nvSpPr>
        <p:spPr>
          <a:xfrm>
            <a:off x="3239069" y="4429919"/>
            <a:ext cx="6096000" cy="369332"/>
          </a:xfrm>
          <a:prstGeom prst="rect">
            <a:avLst/>
          </a:prstGeom>
        </p:spPr>
        <p:txBody>
          <a:bodyPr>
            <a:spAutoFit/>
          </a:bodyPr>
          <a:lstStyle/>
          <a:p>
            <a:pPr lvl="0"/>
            <a:r>
              <a:rPr lang="en-US" b="1" dirty="0" smtClean="0">
                <a:solidFill>
                  <a:srgbClr val="002060"/>
                </a:solidFill>
              </a:rPr>
              <a:t>Material from relevant papers</a:t>
            </a:r>
            <a:endParaRPr lang="en-US" b="1" dirty="0"/>
          </a:p>
        </p:txBody>
      </p:sp>
    </p:spTree>
    <p:extLst>
      <p:ext uri="{BB962C8B-B14F-4D97-AF65-F5344CB8AC3E}">
        <p14:creationId xmlns:p14="http://schemas.microsoft.com/office/powerpoint/2010/main" val="4118247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2" name="Rectangle 1"/>
          <p:cNvSpPr/>
          <p:nvPr/>
        </p:nvSpPr>
        <p:spPr>
          <a:xfrm>
            <a:off x="341258" y="869341"/>
            <a:ext cx="11305310" cy="341632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Docker is an </a:t>
            </a:r>
            <a:r>
              <a:rPr lang="en-US" b="1" dirty="0"/>
              <a:t>open platform for developing, shipping, and running </a:t>
            </a:r>
            <a:r>
              <a:rPr lang="en-US" b="1" dirty="0" smtClean="0"/>
              <a:t>applications</a:t>
            </a:r>
            <a:r>
              <a:rPr lang="en-US" b="1" dirty="0"/>
              <a:t> </a:t>
            </a:r>
            <a:r>
              <a:rPr lang="en-US" dirty="0" smtClean="0"/>
              <a:t> </a:t>
            </a:r>
            <a:r>
              <a:rPr lang="en-US" dirty="0"/>
              <a:t>within </a:t>
            </a:r>
            <a:r>
              <a:rPr lang="en-US" i="1" dirty="0"/>
              <a:t>“</a:t>
            </a:r>
            <a:r>
              <a:rPr lang="en-US" i="1" dirty="0" smtClean="0"/>
              <a:t>containers”</a:t>
            </a:r>
            <a:endParaRPr lang="en-US" b="1" dirty="0" smtClean="0"/>
          </a:p>
          <a:p>
            <a:pPr marL="285750" indent="-285750" algn="just">
              <a:lnSpc>
                <a:spcPct val="150000"/>
              </a:lnSpc>
              <a:buFont typeface="Arial" panose="020B0604020202020204" pitchFamily="34" charset="0"/>
              <a:buChar char="•"/>
            </a:pPr>
            <a:r>
              <a:rPr lang="en-US" dirty="0" smtClean="0"/>
              <a:t>Docker </a:t>
            </a:r>
            <a:r>
              <a:rPr lang="en-US" dirty="0"/>
              <a:t>enables you </a:t>
            </a:r>
            <a:r>
              <a:rPr lang="en-US" b="1" dirty="0"/>
              <a:t>to separate your applications from your infrastructure</a:t>
            </a:r>
            <a:r>
              <a:rPr lang="en-US" dirty="0"/>
              <a:t> so you can </a:t>
            </a:r>
            <a:r>
              <a:rPr lang="en-US" b="1" dirty="0"/>
              <a:t>deliver software quickly</a:t>
            </a:r>
            <a:r>
              <a:rPr lang="en-US" b="1" dirty="0" smtClean="0"/>
              <a:t>.</a:t>
            </a:r>
          </a:p>
          <a:p>
            <a:pPr marL="285750" indent="-285750" fontAlgn="base">
              <a:lnSpc>
                <a:spcPct val="150000"/>
              </a:lnSpc>
              <a:buFont typeface="Arial" panose="020B0604020202020204" pitchFamily="34" charset="0"/>
              <a:buChar char="•"/>
            </a:pPr>
            <a:r>
              <a:rPr lang="en-US" b="1" dirty="0"/>
              <a:t>Containers and VMs are similar in their goals</a:t>
            </a:r>
            <a:r>
              <a:rPr lang="en-US" dirty="0"/>
              <a:t>: to isolate an application and its dependencies into a self-contained unit that can run anywhere.</a:t>
            </a:r>
          </a:p>
          <a:p>
            <a:pPr marL="285750" indent="-285750" algn="just" fontAlgn="base">
              <a:lnSpc>
                <a:spcPct val="150000"/>
              </a:lnSpc>
              <a:buFont typeface="Arial" panose="020B0604020202020204" pitchFamily="34" charset="0"/>
              <a:buChar char="•"/>
            </a:pPr>
            <a:r>
              <a:rPr lang="en-US" dirty="0"/>
              <a:t>Moreover, </a:t>
            </a:r>
            <a:r>
              <a:rPr lang="en-US" b="1" dirty="0"/>
              <a:t>containers and VMs remove the need for physical hardware</a:t>
            </a:r>
            <a:r>
              <a:rPr lang="en-US" dirty="0"/>
              <a:t>, allowing for more efficient use of computing resources, both in terms of energy consumption and cost effectiveness</a:t>
            </a:r>
            <a:r>
              <a:rPr lang="en-US" dirty="0" smtClean="0"/>
              <a:t>.</a:t>
            </a:r>
          </a:p>
          <a:p>
            <a:pPr marL="285750" indent="-285750">
              <a:lnSpc>
                <a:spcPct val="150000"/>
              </a:lnSpc>
              <a:buFont typeface="Arial" panose="020B0604020202020204" pitchFamily="34" charset="0"/>
              <a:buChar char="•"/>
            </a:pPr>
            <a:r>
              <a:rPr lang="en-US" dirty="0" smtClean="0"/>
              <a:t>The </a:t>
            </a:r>
            <a:r>
              <a:rPr lang="en-US" dirty="0"/>
              <a:t>main </a:t>
            </a:r>
            <a:r>
              <a:rPr lang="en-US" b="1" dirty="0"/>
              <a:t>difference </a:t>
            </a:r>
            <a:r>
              <a:rPr lang="en-US" dirty="0"/>
              <a:t>between containers and VMs is in </a:t>
            </a:r>
            <a:r>
              <a:rPr lang="en-US" b="1" dirty="0"/>
              <a:t>their architectural approach</a:t>
            </a:r>
            <a:r>
              <a:rPr lang="en-US" dirty="0"/>
              <a:t>.</a:t>
            </a:r>
            <a:endParaRPr lang="en-US" b="1" dirty="0" smtClean="0"/>
          </a:p>
          <a:p>
            <a:pPr marL="285750" indent="-285750" algn="just">
              <a:lnSpc>
                <a:spcPct val="150000"/>
              </a:lnSpc>
              <a:buFont typeface="Arial" panose="020B0604020202020204" pitchFamily="34" charset="0"/>
              <a:buChar char="•"/>
            </a:pPr>
            <a:endParaRPr lang="en-US" b="1" dirty="0"/>
          </a:p>
        </p:txBody>
      </p:sp>
    </p:spTree>
    <p:extLst>
      <p:ext uri="{BB962C8B-B14F-4D97-AF65-F5344CB8AC3E}">
        <p14:creationId xmlns:p14="http://schemas.microsoft.com/office/powerpoint/2010/main" val="344194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2" name="Rectangle 1"/>
          <p:cNvSpPr/>
          <p:nvPr/>
        </p:nvSpPr>
        <p:spPr>
          <a:xfrm>
            <a:off x="341258" y="869341"/>
            <a:ext cx="7251033" cy="3416320"/>
          </a:xfrm>
          <a:prstGeom prst="rect">
            <a:avLst/>
          </a:prstGeom>
        </p:spPr>
        <p:txBody>
          <a:bodyPr wrap="square">
            <a:spAutoFit/>
          </a:bodyPr>
          <a:lstStyle/>
          <a:p>
            <a:pPr algn="just">
              <a:lnSpc>
                <a:spcPct val="150000"/>
              </a:lnSpc>
            </a:pPr>
            <a:r>
              <a:rPr lang="en-US" dirty="0" smtClean="0"/>
              <a:t>What is the difference </a:t>
            </a:r>
            <a:r>
              <a:rPr lang="en-US" dirty="0"/>
              <a:t>between containers and </a:t>
            </a:r>
            <a:r>
              <a:rPr lang="en-US" dirty="0" smtClean="0"/>
              <a:t>VMs?</a:t>
            </a:r>
          </a:p>
          <a:p>
            <a:pPr marL="285750" indent="-285750" algn="just">
              <a:lnSpc>
                <a:spcPct val="150000"/>
              </a:lnSpc>
              <a:buFont typeface="Arial" panose="020B0604020202020204" pitchFamily="34" charset="0"/>
              <a:buChar char="•"/>
            </a:pPr>
            <a:endParaRPr lang="en-US" dirty="0" smtClean="0"/>
          </a:p>
          <a:p>
            <a:pPr marL="285750" indent="-285750" algn="just">
              <a:lnSpc>
                <a:spcPct val="150000"/>
              </a:lnSpc>
              <a:buFont typeface="Arial" panose="020B0604020202020204" pitchFamily="34" charset="0"/>
              <a:buChar char="•"/>
            </a:pPr>
            <a:r>
              <a:rPr lang="en-US" b="1" dirty="0"/>
              <a:t>VM has </a:t>
            </a:r>
            <a:r>
              <a:rPr lang="en-US" dirty="0"/>
              <a:t>a virtual </a:t>
            </a:r>
            <a:r>
              <a:rPr lang="en-US" b="1" dirty="0"/>
              <a:t>operating system of its own</a:t>
            </a:r>
            <a:r>
              <a:rPr lang="en-US" dirty="0"/>
              <a:t>, the </a:t>
            </a:r>
            <a:r>
              <a:rPr lang="en-US" b="1" dirty="0"/>
              <a:t>hypervisor plays an </a:t>
            </a:r>
            <a:r>
              <a:rPr lang="en-US" dirty="0"/>
              <a:t>essential role in providing the </a:t>
            </a:r>
            <a:r>
              <a:rPr lang="en-US" b="1" dirty="0"/>
              <a:t>VMs</a:t>
            </a:r>
            <a:r>
              <a:rPr lang="en-US" dirty="0"/>
              <a:t> with a platform to manage and </a:t>
            </a:r>
            <a:r>
              <a:rPr lang="en-US" b="1" dirty="0"/>
              <a:t>execute this guest operating system</a:t>
            </a:r>
            <a:r>
              <a:rPr lang="en-US" dirty="0"/>
              <a:t>. It allows for host computers to share their resources amongst the virtual machines that are running as guests on top of </a:t>
            </a:r>
            <a:r>
              <a:rPr lang="en-US" dirty="0" smtClean="0"/>
              <a:t>them.</a:t>
            </a:r>
          </a:p>
          <a:p>
            <a:pPr marL="285750" indent="-285750" algn="just">
              <a:lnSpc>
                <a:spcPct val="150000"/>
              </a:lnSpc>
              <a:buFont typeface="Arial" panose="020B0604020202020204" pitchFamily="34" charset="0"/>
              <a:buChar char="•"/>
            </a:pPr>
            <a:endParaRPr lang="en-US" b="1" dirty="0"/>
          </a:p>
        </p:txBody>
      </p:sp>
      <p:pic>
        <p:nvPicPr>
          <p:cNvPr id="6" name="Picture 5" descr="1*RKPXdVaqHRzmQ5RPBH_d-g"/>
          <p:cNvPicPr/>
          <p:nvPr/>
        </p:nvPicPr>
        <p:blipFill>
          <a:blip r:embed="rId3">
            <a:extLst>
              <a:ext uri="{28A0092B-C50C-407E-A947-70E740481C1C}">
                <a14:useLocalDpi xmlns:a14="http://schemas.microsoft.com/office/drawing/2010/main" val="0"/>
              </a:ext>
            </a:extLst>
          </a:blip>
          <a:srcRect/>
          <a:stretch>
            <a:fillRect/>
          </a:stretch>
        </p:blipFill>
        <p:spPr bwMode="auto">
          <a:xfrm>
            <a:off x="8492836" y="781250"/>
            <a:ext cx="3574473" cy="5223164"/>
          </a:xfrm>
          <a:prstGeom prst="rect">
            <a:avLst/>
          </a:prstGeom>
          <a:noFill/>
          <a:ln>
            <a:noFill/>
          </a:ln>
        </p:spPr>
      </p:pic>
    </p:spTree>
    <p:extLst>
      <p:ext uri="{BB962C8B-B14F-4D97-AF65-F5344CB8AC3E}">
        <p14:creationId xmlns:p14="http://schemas.microsoft.com/office/powerpoint/2010/main" val="201675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2" name="Rectangle 1"/>
          <p:cNvSpPr/>
          <p:nvPr/>
        </p:nvSpPr>
        <p:spPr>
          <a:xfrm>
            <a:off x="341258" y="869341"/>
            <a:ext cx="7251033" cy="3000821"/>
          </a:xfrm>
          <a:prstGeom prst="rect">
            <a:avLst/>
          </a:prstGeom>
        </p:spPr>
        <p:txBody>
          <a:bodyPr wrap="square">
            <a:spAutoFit/>
          </a:bodyPr>
          <a:lstStyle/>
          <a:p>
            <a:pPr algn="just">
              <a:lnSpc>
                <a:spcPct val="150000"/>
              </a:lnSpc>
            </a:pPr>
            <a:r>
              <a:rPr lang="en-US" dirty="0" smtClean="0"/>
              <a:t>What is the difference </a:t>
            </a:r>
            <a:r>
              <a:rPr lang="en-US" dirty="0"/>
              <a:t>between containers and </a:t>
            </a:r>
            <a:r>
              <a:rPr lang="en-US" dirty="0" smtClean="0"/>
              <a:t>VMs?</a:t>
            </a:r>
          </a:p>
          <a:p>
            <a:pPr marL="285750" indent="-285750" algn="just">
              <a:lnSpc>
                <a:spcPct val="150000"/>
              </a:lnSpc>
              <a:buFont typeface="Arial" panose="020B0604020202020204" pitchFamily="34" charset="0"/>
              <a:buChar char="•"/>
            </a:pPr>
            <a:endParaRPr lang="en-US" dirty="0" smtClean="0"/>
          </a:p>
          <a:p>
            <a:pPr marL="285750" indent="-285750" algn="just">
              <a:lnSpc>
                <a:spcPct val="150000"/>
              </a:lnSpc>
              <a:buFont typeface="Arial" panose="020B0604020202020204" pitchFamily="34" charset="0"/>
              <a:buChar char="•"/>
            </a:pPr>
            <a:r>
              <a:rPr lang="en-US" dirty="0"/>
              <a:t>Unlike a VM which provides hardware virtualization, a </a:t>
            </a:r>
            <a:r>
              <a:rPr lang="en-US" b="1" dirty="0"/>
              <a:t>container provides operating-system-level virtualization by abstracting </a:t>
            </a:r>
            <a:r>
              <a:rPr lang="en-US" dirty="0"/>
              <a:t>the “user space”. </a:t>
            </a:r>
            <a:endParaRPr lang="en-US" dirty="0" smtClean="0"/>
          </a:p>
          <a:p>
            <a:pPr marL="285750" indent="-285750" algn="just">
              <a:lnSpc>
                <a:spcPct val="150000"/>
              </a:lnSpc>
              <a:buFont typeface="Arial" panose="020B0604020202020204" pitchFamily="34" charset="0"/>
              <a:buChar char="•"/>
            </a:pPr>
            <a:r>
              <a:rPr lang="en-US" dirty="0"/>
              <a:t>The one big difference between containers and VMs is that </a:t>
            </a:r>
            <a:r>
              <a:rPr lang="en-US" b="1" dirty="0"/>
              <a:t>containers *share* the host system’s kernel </a:t>
            </a:r>
            <a:r>
              <a:rPr lang="en-US" dirty="0"/>
              <a:t>with other containers</a:t>
            </a:r>
            <a:endParaRPr lang="en-US" b="1" dirty="0"/>
          </a:p>
        </p:txBody>
      </p:sp>
      <p:pic>
        <p:nvPicPr>
          <p:cNvPr id="7" name="Picture 6" descr="1*V5N9gJdnToIrgAgVJTtl_w"/>
          <p:cNvPicPr/>
          <p:nvPr/>
        </p:nvPicPr>
        <p:blipFill>
          <a:blip r:embed="rId3">
            <a:extLst>
              <a:ext uri="{28A0092B-C50C-407E-A947-70E740481C1C}">
                <a14:useLocalDpi xmlns:a14="http://schemas.microsoft.com/office/drawing/2010/main" val="0"/>
              </a:ext>
            </a:extLst>
          </a:blip>
          <a:srcRect/>
          <a:stretch>
            <a:fillRect/>
          </a:stretch>
        </p:blipFill>
        <p:spPr bwMode="auto">
          <a:xfrm>
            <a:off x="7934186" y="469231"/>
            <a:ext cx="3712382" cy="4088914"/>
          </a:xfrm>
          <a:prstGeom prst="rect">
            <a:avLst/>
          </a:prstGeom>
          <a:noFill/>
          <a:ln>
            <a:noFill/>
          </a:ln>
        </p:spPr>
      </p:pic>
    </p:spTree>
    <p:extLst>
      <p:ext uri="{BB962C8B-B14F-4D97-AF65-F5344CB8AC3E}">
        <p14:creationId xmlns:p14="http://schemas.microsoft.com/office/powerpoint/2010/main" val="2322991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00110"/>
          </a:xfrm>
          <a:prstGeom prst="rect">
            <a:avLst/>
          </a:prstGeom>
        </p:spPr>
        <p:txBody>
          <a:bodyPr wrap="square">
            <a:spAutoFit/>
          </a:bodyPr>
          <a:lstStyle/>
          <a:p>
            <a:pPr algn="ctr"/>
            <a:r>
              <a:rPr lang="en-US" sz="2000" b="1" dirty="0" smtClean="0"/>
              <a:t>Need of Docker container</a:t>
            </a:r>
            <a:endParaRPr lang="en-US" sz="20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4073523494"/>
              </p:ext>
            </p:extLst>
          </p:nvPr>
        </p:nvGraphicFramePr>
        <p:xfrm>
          <a:off x="161880" y="-24700"/>
          <a:ext cx="11748654" cy="6882700"/>
        </p:xfrm>
        <a:graphic>
          <a:graphicData uri="http://schemas.openxmlformats.org/drawingml/2006/table">
            <a:tbl>
              <a:tblPr firstRow="1" firstCol="1" bandRow="1">
                <a:tableStyleId>{5C22544A-7EE6-4342-B048-85BDC9FD1C3A}</a:tableStyleId>
              </a:tblPr>
              <a:tblGrid>
                <a:gridCol w="3916218">
                  <a:extLst>
                    <a:ext uri="{9D8B030D-6E8A-4147-A177-3AD203B41FA5}">
                      <a16:colId xmlns:a16="http://schemas.microsoft.com/office/drawing/2014/main" val="2138329758"/>
                    </a:ext>
                  </a:extLst>
                </a:gridCol>
                <a:gridCol w="3916218">
                  <a:extLst>
                    <a:ext uri="{9D8B030D-6E8A-4147-A177-3AD203B41FA5}">
                      <a16:colId xmlns:a16="http://schemas.microsoft.com/office/drawing/2014/main" val="2094376986"/>
                    </a:ext>
                  </a:extLst>
                </a:gridCol>
                <a:gridCol w="3916218">
                  <a:extLst>
                    <a:ext uri="{9D8B030D-6E8A-4147-A177-3AD203B41FA5}">
                      <a16:colId xmlns:a16="http://schemas.microsoft.com/office/drawing/2014/main" val="394051470"/>
                    </a:ext>
                  </a:extLst>
                </a:gridCol>
              </a:tblGrid>
              <a:tr h="545472">
                <a:tc>
                  <a:txBody>
                    <a:bodyPr/>
                    <a:lstStyle/>
                    <a:p>
                      <a:pPr>
                        <a:lnSpc>
                          <a:spcPct val="107000"/>
                        </a:lnSpc>
                      </a:pPr>
                      <a:endParaRPr lang="en-US" sz="600">
                        <a:effectLst/>
                        <a:latin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gn="ctr">
                        <a:lnSpc>
                          <a:spcPct val="200000"/>
                        </a:lnSpc>
                        <a:spcBef>
                          <a:spcPts val="0"/>
                        </a:spcBef>
                        <a:spcAft>
                          <a:spcPts val="0"/>
                        </a:spcAft>
                      </a:pPr>
                      <a:r>
                        <a:rPr lang="en-US" sz="1800" dirty="0">
                          <a:effectLst/>
                        </a:rPr>
                        <a:t>Container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83041" marT="83041" marB="83041" anchor="ctr"/>
                </a:tc>
                <a:tc>
                  <a:txBody>
                    <a:bodyPr/>
                    <a:lstStyle/>
                    <a:p>
                      <a:pPr marL="0" marR="0" algn="ctr">
                        <a:lnSpc>
                          <a:spcPct val="200000"/>
                        </a:lnSpc>
                        <a:spcBef>
                          <a:spcPts val="0"/>
                        </a:spcBef>
                        <a:spcAft>
                          <a:spcPts val="0"/>
                        </a:spcAft>
                      </a:pPr>
                      <a:r>
                        <a:rPr lang="en-US" sz="1800">
                          <a:effectLst/>
                        </a:rPr>
                        <a:t>Virtual Machines (VMs)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3041" marR="83041" marT="83041" marB="83041" anchor="ctr"/>
                </a:tc>
                <a:extLst>
                  <a:ext uri="{0D108BD9-81ED-4DB2-BD59-A6C34878D82A}">
                    <a16:rowId xmlns:a16="http://schemas.microsoft.com/office/drawing/2014/main" val="2587652525"/>
                  </a:ext>
                </a:extLst>
              </a:tr>
              <a:tr h="964190">
                <a:tc>
                  <a:txBody>
                    <a:bodyPr/>
                    <a:lstStyle/>
                    <a:p>
                      <a:pPr marL="0" marR="0">
                        <a:lnSpc>
                          <a:spcPct val="200000"/>
                        </a:lnSpc>
                        <a:spcBef>
                          <a:spcPts val="0"/>
                        </a:spcBef>
                        <a:spcAft>
                          <a:spcPts val="0"/>
                        </a:spcAft>
                      </a:pPr>
                      <a:r>
                        <a:rPr lang="en-US" sz="1200" dirty="0">
                          <a:effectLst/>
                        </a:rPr>
                        <a:t>Boot-Time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Boots in a few seconds.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83041" marT="83041" marB="83041" anchor="ctr"/>
                </a:tc>
                <a:tc>
                  <a:txBody>
                    <a:bodyPr/>
                    <a:lstStyle/>
                    <a:p>
                      <a:pPr marL="0" marR="0">
                        <a:lnSpc>
                          <a:spcPct val="200000"/>
                        </a:lnSpc>
                        <a:spcBef>
                          <a:spcPts val="0"/>
                        </a:spcBef>
                        <a:spcAft>
                          <a:spcPts val="0"/>
                        </a:spcAft>
                      </a:pPr>
                      <a:r>
                        <a:rPr lang="en-US" sz="1200" dirty="0">
                          <a:effectLst/>
                        </a:rPr>
                        <a:t>It takes a few minutes for VMs to boot.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1708982860"/>
                  </a:ext>
                </a:extLst>
              </a:tr>
              <a:tr h="964190">
                <a:tc>
                  <a:txBody>
                    <a:bodyPr/>
                    <a:lstStyle/>
                    <a:p>
                      <a:pPr marL="0" marR="0">
                        <a:lnSpc>
                          <a:spcPct val="200000"/>
                        </a:lnSpc>
                        <a:spcBef>
                          <a:spcPts val="0"/>
                        </a:spcBef>
                        <a:spcAft>
                          <a:spcPts val="0"/>
                        </a:spcAft>
                      </a:pPr>
                      <a:r>
                        <a:rPr lang="en-US" sz="1200" dirty="0">
                          <a:effectLst/>
                        </a:rPr>
                        <a:t>Runs 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Dockers make use of the execution engine.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VMs make use of the hypervisor.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2498136513"/>
                  </a:ext>
                </a:extLst>
              </a:tr>
              <a:tr h="1102876">
                <a:tc>
                  <a:txBody>
                    <a:bodyPr/>
                    <a:lstStyle/>
                    <a:p>
                      <a:pPr marL="0" marR="0">
                        <a:lnSpc>
                          <a:spcPct val="200000"/>
                        </a:lnSpc>
                        <a:spcBef>
                          <a:spcPts val="0"/>
                        </a:spcBef>
                        <a:spcAft>
                          <a:spcPts val="0"/>
                        </a:spcAft>
                      </a:pPr>
                      <a:r>
                        <a:rPr lang="en-US" sz="1200">
                          <a:effectLst/>
                        </a:rPr>
                        <a:t>Memory Efficiency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No space is needed to virtualize, hence less memory.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Requires entire OS to be loaded before starting the surface, so less efficient.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3175562763"/>
                  </a:ext>
                </a:extLst>
              </a:tr>
              <a:tr h="1039091">
                <a:tc>
                  <a:txBody>
                    <a:bodyPr/>
                    <a:lstStyle/>
                    <a:p>
                      <a:pPr marL="0" marR="0">
                        <a:lnSpc>
                          <a:spcPct val="200000"/>
                        </a:lnSpc>
                        <a:spcBef>
                          <a:spcPts val="0"/>
                        </a:spcBef>
                        <a:spcAft>
                          <a:spcPts val="0"/>
                        </a:spcAft>
                      </a:pPr>
                      <a:r>
                        <a:rPr lang="en-US" sz="1200" dirty="0">
                          <a:effectLst/>
                        </a:rPr>
                        <a:t>Isolation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Prone to adversities as no provisions for isolation systems.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Interference possibility is minimum because of the efficient isolation mechanism.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3914642755"/>
                  </a:ext>
                </a:extLst>
              </a:tr>
              <a:tr h="1382909">
                <a:tc>
                  <a:txBody>
                    <a:bodyPr/>
                    <a:lstStyle/>
                    <a:p>
                      <a:pPr marL="0" marR="0">
                        <a:lnSpc>
                          <a:spcPct val="200000"/>
                        </a:lnSpc>
                        <a:spcBef>
                          <a:spcPts val="0"/>
                        </a:spcBef>
                        <a:spcAft>
                          <a:spcPts val="0"/>
                        </a:spcAft>
                      </a:pPr>
                      <a:r>
                        <a:rPr lang="en-US" sz="1200" dirty="0">
                          <a:effectLst/>
                        </a:rPr>
                        <a:t>Deployment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a:effectLst/>
                        </a:rPr>
                        <a:t>Deploying is easy as only a single image, containerized can be used across all platforms.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200" dirty="0">
                          <a:effectLst/>
                        </a:rPr>
                        <a:t>Deployment is comparatively lengthy as separate instances are responsible for execution.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3489373343"/>
                  </a:ext>
                </a:extLst>
              </a:tr>
              <a:tr h="545472">
                <a:tc>
                  <a:txBody>
                    <a:bodyPr/>
                    <a:lstStyle/>
                    <a:p>
                      <a:pPr marL="0" marR="0">
                        <a:lnSpc>
                          <a:spcPct val="200000"/>
                        </a:lnSpc>
                        <a:spcBef>
                          <a:spcPts val="0"/>
                        </a:spcBef>
                        <a:spcAft>
                          <a:spcPts val="0"/>
                        </a:spcAft>
                      </a:pPr>
                      <a:r>
                        <a:rPr lang="en-US" sz="1800" dirty="0">
                          <a:effectLst/>
                        </a:rPr>
                        <a:t>Performance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800">
                          <a:effectLst/>
                        </a:rPr>
                        <a:t>Limited performance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tc>
                  <a:txBody>
                    <a:bodyPr/>
                    <a:lstStyle/>
                    <a:p>
                      <a:pPr marL="0" marR="0">
                        <a:lnSpc>
                          <a:spcPct val="200000"/>
                        </a:lnSpc>
                        <a:spcBef>
                          <a:spcPts val="0"/>
                        </a:spcBef>
                        <a:spcAft>
                          <a:spcPts val="0"/>
                        </a:spcAft>
                      </a:pPr>
                      <a:r>
                        <a:rPr lang="en-US" sz="1800" dirty="0">
                          <a:effectLst/>
                        </a:rPr>
                        <a:t>Native performance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3041" marR="55361" marT="83041" marB="83041" anchor="ctr"/>
                </a:tc>
                <a:extLst>
                  <a:ext uri="{0D108BD9-81ED-4DB2-BD59-A6C34878D82A}">
                    <a16:rowId xmlns:a16="http://schemas.microsoft.com/office/drawing/2014/main" val="2550179439"/>
                  </a:ext>
                </a:extLst>
              </a:tr>
            </a:tbl>
          </a:graphicData>
        </a:graphic>
      </p:graphicFrame>
    </p:spTree>
    <p:extLst>
      <p:ext uri="{BB962C8B-B14F-4D97-AF65-F5344CB8AC3E}">
        <p14:creationId xmlns:p14="http://schemas.microsoft.com/office/powerpoint/2010/main" val="318214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5494"/>
            <a:ext cx="10515600" cy="5921469"/>
          </a:xfrm>
        </p:spPr>
        <p:txBody>
          <a:bodyPr>
            <a:normAutofit lnSpcReduction="10000"/>
          </a:bodyPr>
          <a:lstStyle/>
          <a:p>
            <a:pPr marL="0" indent="0">
              <a:lnSpc>
                <a:spcPct val="150000"/>
              </a:lnSpc>
              <a:buNone/>
            </a:pPr>
            <a:r>
              <a:rPr lang="en-US" sz="2400" b="1" dirty="0" smtClean="0"/>
              <a:t>5.2.2 	Public Cloud and Infrastructure Services </a:t>
            </a:r>
          </a:p>
          <a:p>
            <a:pPr>
              <a:lnSpc>
                <a:spcPct val="150000"/>
              </a:lnSpc>
            </a:pPr>
            <a:r>
              <a:rPr lang="en-US" sz="2400" dirty="0" smtClean="0"/>
              <a:t>Here resources are dynamically provisioned via publicly accessible  Web  applications/Web  services (SOAP  or  </a:t>
            </a:r>
            <a:r>
              <a:rPr lang="en-US" sz="2400" dirty="0" err="1" smtClean="0"/>
              <a:t>RESTful</a:t>
            </a:r>
            <a:r>
              <a:rPr lang="en-US" sz="2400" dirty="0" smtClean="0"/>
              <a:t>  interfaces) from  an  off-site  third-party  provider.</a:t>
            </a:r>
          </a:p>
          <a:p>
            <a:pPr>
              <a:lnSpc>
                <a:spcPct val="150000"/>
              </a:lnSpc>
            </a:pPr>
            <a:r>
              <a:rPr lang="en-US" sz="2400" dirty="0" smtClean="0"/>
              <a:t>The </a:t>
            </a:r>
            <a:r>
              <a:rPr lang="en-US" sz="2400" b="1" dirty="0" smtClean="0"/>
              <a:t>user pays only for the capacity of the provisioned </a:t>
            </a:r>
            <a:r>
              <a:rPr lang="en-US" sz="2400" dirty="0" smtClean="0"/>
              <a:t>resources at a particular time.</a:t>
            </a:r>
          </a:p>
          <a:p>
            <a:pPr>
              <a:lnSpc>
                <a:spcPct val="150000"/>
              </a:lnSpc>
            </a:pPr>
            <a:r>
              <a:rPr lang="en-US" sz="2400" b="1" dirty="0" smtClean="0"/>
              <a:t>Vendors  publicly provide infrastructure as a service</a:t>
            </a:r>
            <a:r>
              <a:rPr lang="en-US" sz="2400" dirty="0" smtClean="0"/>
              <a:t>. </a:t>
            </a:r>
          </a:p>
          <a:p>
            <a:pPr marL="0" indent="0">
              <a:lnSpc>
                <a:spcPct val="150000"/>
              </a:lnSpc>
              <a:buNone/>
            </a:pPr>
            <a:r>
              <a:rPr lang="en-US" sz="2400" b="1" dirty="0"/>
              <a:t> </a:t>
            </a:r>
            <a:r>
              <a:rPr lang="en-US" sz="2400" b="1" dirty="0" smtClean="0"/>
              <a:t>Examples:</a:t>
            </a:r>
          </a:p>
          <a:p>
            <a:pPr marL="0" indent="0">
              <a:lnSpc>
                <a:spcPct val="150000"/>
              </a:lnSpc>
              <a:buNone/>
            </a:pPr>
            <a:r>
              <a:rPr lang="en-US" sz="2400" dirty="0" smtClean="0"/>
              <a:t>Amazon Elastic Compute Cloud (EC2) ,  </a:t>
            </a:r>
            <a:r>
              <a:rPr lang="en-US" sz="2400" dirty="0" err="1" smtClean="0"/>
              <a:t>GoGrid</a:t>
            </a:r>
            <a:r>
              <a:rPr lang="en-US" sz="2400" dirty="0" smtClean="0"/>
              <a:t>, </a:t>
            </a:r>
            <a:r>
              <a:rPr lang="en-US" sz="2400" dirty="0" err="1" smtClean="0"/>
              <a:t>AppNexus</a:t>
            </a:r>
            <a:r>
              <a:rPr lang="en-US" sz="2400" dirty="0" smtClean="0"/>
              <a:t> , </a:t>
            </a:r>
            <a:r>
              <a:rPr lang="en-US" sz="2400" dirty="0" err="1" smtClean="0"/>
              <a:t>FlexiScale</a:t>
            </a:r>
            <a:r>
              <a:rPr lang="en-US" sz="2400" dirty="0" smtClean="0"/>
              <a:t> , </a:t>
            </a:r>
            <a:r>
              <a:rPr lang="en-US" sz="2400" dirty="0" err="1" smtClean="0"/>
              <a:t>Manjrasoft</a:t>
            </a:r>
            <a:r>
              <a:rPr lang="en-US" sz="2400" dirty="0" smtClean="0"/>
              <a:t>  ,Aneka </a:t>
            </a:r>
            <a:r>
              <a:rPr lang="en-US" sz="2400" dirty="0" err="1" smtClean="0"/>
              <a:t>etc</a:t>
            </a:r>
            <a:endParaRPr lang="en-US" sz="2400" dirty="0" smtClean="0"/>
          </a:p>
          <a:p>
            <a:endParaRPr lang="en-US" sz="3600" dirty="0"/>
          </a:p>
        </p:txBody>
      </p:sp>
    </p:spTree>
    <p:extLst>
      <p:ext uri="{BB962C8B-B14F-4D97-AF65-F5344CB8AC3E}">
        <p14:creationId xmlns:p14="http://schemas.microsoft.com/office/powerpoint/2010/main" val="39719974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2" name="Rectangle 1"/>
          <p:cNvSpPr/>
          <p:nvPr/>
        </p:nvSpPr>
        <p:spPr>
          <a:xfrm>
            <a:off x="341258" y="869341"/>
            <a:ext cx="11305310" cy="2862322"/>
          </a:xfrm>
          <a:prstGeom prst="rect">
            <a:avLst/>
          </a:prstGeom>
        </p:spPr>
        <p:txBody>
          <a:bodyPr wrap="square">
            <a:spAutoFit/>
          </a:bodyPr>
          <a:lstStyle/>
          <a:p>
            <a:pPr fontAlgn="base"/>
            <a:r>
              <a:rPr lang="en-US" b="1" dirty="0"/>
              <a:t>Where does Docker come in?</a:t>
            </a:r>
            <a:endParaRPr lang="en-US" dirty="0"/>
          </a:p>
          <a:p>
            <a:pPr marL="285750" indent="-285750" algn="just">
              <a:lnSpc>
                <a:spcPct val="150000"/>
              </a:lnSpc>
              <a:buFont typeface="Arial" panose="020B0604020202020204" pitchFamily="34" charset="0"/>
              <a:buChar char="•"/>
            </a:pPr>
            <a:r>
              <a:rPr lang="en-US" dirty="0"/>
              <a:t>Docker is an open-source project based on Linux containers</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a:t>It uses Linux Kernel features like namespaces and control groups to create containers on top of an operating system.</a:t>
            </a:r>
          </a:p>
          <a:p>
            <a:pPr marL="285750" indent="-285750" algn="just">
              <a:lnSpc>
                <a:spcPct val="150000"/>
              </a:lnSpc>
              <a:buFont typeface="Arial" panose="020B0604020202020204" pitchFamily="34" charset="0"/>
              <a:buChar char="•"/>
            </a:pPr>
            <a:r>
              <a:rPr lang="en-US" dirty="0"/>
              <a:t>Containers are far from new; Google has been using their own container technology for years. </a:t>
            </a:r>
            <a:endParaRPr lang="en-US" dirty="0" smtClean="0"/>
          </a:p>
          <a:p>
            <a:pPr marL="285750" indent="-285750" algn="just">
              <a:lnSpc>
                <a:spcPct val="150000"/>
              </a:lnSpc>
              <a:buFont typeface="Arial" panose="020B0604020202020204" pitchFamily="34" charset="0"/>
              <a:buChar char="•"/>
            </a:pPr>
            <a:r>
              <a:rPr lang="en-US" dirty="0" smtClean="0"/>
              <a:t>Others </a:t>
            </a:r>
            <a:r>
              <a:rPr lang="en-US" dirty="0"/>
              <a:t>Linux container technologies include Solaris Zones, BSD jails, and LXC, which have been around for many years.</a:t>
            </a:r>
          </a:p>
          <a:p>
            <a:pPr algn="just">
              <a:lnSpc>
                <a:spcPct val="150000"/>
              </a:lnSpc>
            </a:pPr>
            <a:endParaRPr lang="en-US" b="1" dirty="0"/>
          </a:p>
        </p:txBody>
      </p:sp>
    </p:spTree>
    <p:extLst>
      <p:ext uri="{BB962C8B-B14F-4D97-AF65-F5344CB8AC3E}">
        <p14:creationId xmlns:p14="http://schemas.microsoft.com/office/powerpoint/2010/main" val="1522244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2" name="Rectangle 1"/>
          <p:cNvSpPr/>
          <p:nvPr/>
        </p:nvSpPr>
        <p:spPr>
          <a:xfrm>
            <a:off x="341258" y="869341"/>
            <a:ext cx="11305310" cy="5216813"/>
          </a:xfrm>
          <a:prstGeom prst="rect">
            <a:avLst/>
          </a:prstGeom>
        </p:spPr>
        <p:txBody>
          <a:bodyPr wrap="square">
            <a:spAutoFit/>
          </a:bodyPr>
          <a:lstStyle/>
          <a:p>
            <a:pPr fontAlgn="base"/>
            <a:r>
              <a:rPr lang="en-US" b="1" dirty="0" smtClean="0"/>
              <a:t>Benefits of Docker</a:t>
            </a:r>
            <a:endParaRPr lang="en-US" dirty="0"/>
          </a:p>
          <a:p>
            <a:pPr marL="342900" indent="-342900" fontAlgn="base">
              <a:buFont typeface="+mj-lt"/>
              <a:buAutoNum type="arabicPeriod"/>
            </a:pPr>
            <a:r>
              <a:rPr lang="en-US" b="1" dirty="0"/>
              <a:t>Ease of use:</a:t>
            </a:r>
            <a:r>
              <a:rPr lang="en-US" dirty="0"/>
              <a:t> Docker has made it much easier for anyone — developers, systems admins, architects and others — to take advantage of containers in order to quickly build and test portable applications. It allows anyone to package an application on their laptop, which in turn can run unmodified on any public cloud, private cloud, or even bare metal. The mantra is: “build once, run anywhere.”</a:t>
            </a:r>
          </a:p>
          <a:p>
            <a:pPr fontAlgn="base"/>
            <a:r>
              <a:rPr lang="en-US" dirty="0"/>
              <a:t>2. </a:t>
            </a:r>
            <a:r>
              <a:rPr lang="en-US" b="1" dirty="0"/>
              <a:t>Speed:</a:t>
            </a:r>
            <a:r>
              <a:rPr lang="en-US" dirty="0"/>
              <a:t> 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p>
          <a:p>
            <a:pPr fontAlgn="base"/>
            <a:r>
              <a:rPr lang="en-US" dirty="0"/>
              <a:t>3. </a:t>
            </a:r>
            <a:r>
              <a:rPr lang="en-US" b="1" dirty="0"/>
              <a:t>Docker Hub:</a:t>
            </a:r>
            <a:r>
              <a:rPr lang="en-US" dirty="0"/>
              <a:t> Docker users also benefit from the increasingly rich ecosystem of Docker Hub, which you can think of as an “app store for Docker images.” Docker Hub has tens of thousands of public images created by the community that are readily available for use. It’s incredibly easy to search for images that meet your needs, ready to pull down and use with little-to-no modification.</a:t>
            </a:r>
          </a:p>
          <a:p>
            <a:pPr fontAlgn="base"/>
            <a:r>
              <a:rPr lang="en-US" dirty="0"/>
              <a:t>4. </a:t>
            </a:r>
            <a:r>
              <a:rPr lang="en-US" b="1" dirty="0"/>
              <a:t>Modularity and Scalability:</a:t>
            </a:r>
            <a:r>
              <a:rPr lang="en-US" dirty="0"/>
              <a:t> Docker makes it easy to break out your application’s functionality into individual containers. For example, you might have your </a:t>
            </a:r>
            <a:r>
              <a:rPr lang="en-US" dirty="0" err="1"/>
              <a:t>Postgres</a:t>
            </a:r>
            <a:r>
              <a:rPr lang="en-US" dirty="0"/>
              <a:t> database running in one container and your </a:t>
            </a:r>
            <a:r>
              <a:rPr lang="en-US" dirty="0" err="1"/>
              <a:t>Redis</a:t>
            </a:r>
            <a:r>
              <a:rPr lang="en-US" dirty="0"/>
              <a:t> server in another while your Node.js app is in another. With Docker, it’s become easier to link these containers together to create your application, making it easy to scale or update components independently in the future.</a:t>
            </a:r>
          </a:p>
          <a:p>
            <a:pPr fontAlgn="base"/>
            <a:r>
              <a:rPr lang="en-US" dirty="0"/>
              <a:t>Last but not least, who doesn’t love the Docker whale? ;)</a:t>
            </a:r>
          </a:p>
          <a:p>
            <a:pPr marL="285750" indent="-285750" algn="just">
              <a:lnSpc>
                <a:spcPct val="150000"/>
              </a:lnSpc>
              <a:buFont typeface="Arial" panose="020B0604020202020204" pitchFamily="34" charset="0"/>
              <a:buChar char="•"/>
            </a:pPr>
            <a:endParaRPr lang="en-US" b="1" dirty="0"/>
          </a:p>
        </p:txBody>
      </p:sp>
    </p:spTree>
    <p:extLst>
      <p:ext uri="{BB962C8B-B14F-4D97-AF65-F5344CB8AC3E}">
        <p14:creationId xmlns:p14="http://schemas.microsoft.com/office/powerpoint/2010/main" val="1490698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44779" y="469231"/>
            <a:ext cx="4025840" cy="707886"/>
          </a:xfrm>
          <a:prstGeom prst="rect">
            <a:avLst/>
          </a:prstGeom>
        </p:spPr>
        <p:txBody>
          <a:bodyPr wrap="square">
            <a:spAutoFit/>
          </a:bodyPr>
          <a:lstStyle/>
          <a:p>
            <a:pPr algn="ctr"/>
            <a:r>
              <a:rPr lang="en-US" sz="2000" b="1" dirty="0" smtClean="0"/>
              <a:t>Lab materials</a:t>
            </a:r>
          </a:p>
          <a:p>
            <a:pPr algn="ctr"/>
            <a:endParaRPr lang="en-US" sz="2000" b="1" dirty="0"/>
          </a:p>
        </p:txBody>
      </p:sp>
      <p:sp>
        <p:nvSpPr>
          <p:cNvPr id="5" name="Rectangle 4"/>
          <p:cNvSpPr/>
          <p:nvPr/>
        </p:nvSpPr>
        <p:spPr>
          <a:xfrm>
            <a:off x="136358" y="1228091"/>
            <a:ext cx="11510210" cy="464871"/>
          </a:xfrm>
          <a:prstGeom prst="rect">
            <a:avLst/>
          </a:prstGeom>
        </p:spPr>
        <p:txBody>
          <a:bodyPr wrap="square">
            <a:spAutoFit/>
          </a:bodyPr>
          <a:lstStyle/>
          <a:p>
            <a:pPr marL="285750" indent="-285750" algn="just">
              <a:lnSpc>
                <a:spcPct val="150000"/>
              </a:lnSpc>
              <a:buFont typeface="Arial" panose="020B0604020202020204" pitchFamily="34" charset="0"/>
              <a:buChar char="•"/>
            </a:pPr>
            <a:endParaRPr lang="en-US" b="1" dirty="0"/>
          </a:p>
        </p:txBody>
      </p:sp>
      <p:sp>
        <p:nvSpPr>
          <p:cNvPr id="6" name="Rectangle 2"/>
          <p:cNvSpPr>
            <a:spLocks noChangeArrowheads="1"/>
          </p:cNvSpPr>
          <p:nvPr/>
        </p:nvSpPr>
        <p:spPr bwMode="auto">
          <a:xfrm>
            <a:off x="277092" y="1104980"/>
            <a:ext cx="10321635"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3" tooltip="https://learn.microsoft.com/en-us/training/paths/student-intro-azure/"/>
              </a:rPr>
              <a:t>Introduction to Azure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 content which I have co created with few </a:t>
            </a:r>
            <a:r>
              <a:rPr kumimoji="0" lang="en-US" altLang="en-US" sz="1600" b="0" i="0" u="none" strike="noStrike" cap="none" normalizeH="0" baseline="0" dirty="0" err="1" smtClean="0">
                <a:ln>
                  <a:noFill/>
                </a:ln>
                <a:solidFill>
                  <a:srgbClr val="242424"/>
                </a:solidFill>
                <a:effectLst/>
                <a:latin typeface="inherit"/>
                <a:cs typeface="Segoe UI" panose="020B0502040204020203" pitchFamily="34" charset="0"/>
              </a:rPr>
              <a:t>teammates.Provides</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 gist of development tools and Azure)</a:t>
            </a: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4"/>
              </a:rPr>
              <a:t>Collections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(For working on projects)</a:t>
            </a: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5"/>
              </a:rPr>
              <a:t>Azure for Students – Free Account Credit | Microsoft Azure</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(Link which </a:t>
            </a:r>
            <a:r>
              <a:rPr kumimoji="0" lang="en-US" altLang="en-US" sz="1600" b="0" i="0" u="none" strike="noStrike" cap="none" normalizeH="0" baseline="0" dirty="0" err="1" smtClean="0">
                <a:ln>
                  <a:noFill/>
                </a:ln>
                <a:solidFill>
                  <a:srgbClr val="242424"/>
                </a:solidFill>
                <a:effectLst/>
                <a:latin typeface="inherit"/>
                <a:cs typeface="Segoe UI" panose="020B0502040204020203" pitchFamily="34" charset="0"/>
              </a:rPr>
              <a:t>i</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used to signup for credits)</a:t>
            </a: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6"/>
              </a:rPr>
              <a:t>Student Hub - Student Certifications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(Browsing Certifications)</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7"/>
              </a:rPr>
              <a:t>Microsoft Azure Fundamentals: Describe cloud concepts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8"/>
              </a:rPr>
              <a:t>Microsoft Azure Fundamentals: Describe Azure architecture and services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9"/>
              </a:rPr>
              <a:t>Microsoft Azure Fundamentals: Describe Azure management and governance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The links in 5,6,7 are all the materials </a:t>
            </a:r>
            <a:r>
              <a:rPr kumimoji="0" lang="en-US" altLang="en-US" sz="1600" b="0" i="0" u="none" strike="noStrike" cap="none" normalizeH="0" baseline="0" dirty="0" err="1" smtClean="0">
                <a:ln>
                  <a:noFill/>
                </a:ln>
                <a:solidFill>
                  <a:srgbClr val="242424"/>
                </a:solidFill>
                <a:effectLst/>
                <a:latin typeface="inherit"/>
                <a:cs typeface="Segoe UI" panose="020B0502040204020203" pitchFamily="34" charset="0"/>
              </a:rPr>
              <a:t>i</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had used in the </a:t>
            </a:r>
            <a:r>
              <a:rPr kumimoji="0" lang="en-US" altLang="en-US" sz="1600" b="0" i="0" u="none" strike="noStrike" cap="none" normalizeH="0" baseline="0" dirty="0" err="1" smtClean="0">
                <a:ln>
                  <a:noFill/>
                </a:ln>
                <a:solidFill>
                  <a:srgbClr val="242424"/>
                </a:solidFill>
                <a:effectLst/>
                <a:latin typeface="inherit"/>
                <a:cs typeface="Segoe UI" panose="020B0502040204020203" pitchFamily="34" charset="0"/>
              </a:rPr>
              <a:t>workshop.Can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be used for AZ-900 Exam preparation)</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10"/>
              </a:rPr>
              <a:t>Create a Windows virtual machine in Azure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11"/>
              </a:rPr>
              <a:t>Host a web application with Azure App Service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a:r>
            <a:b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br>
            <a:endParaRPr kumimoji="0" lang="en-US" altLang="en-US" sz="1600" b="0" i="0" u="none" strike="noStrike" cap="none" normalizeH="0" baseline="0" dirty="0" smtClean="0">
              <a:ln>
                <a:noFill/>
              </a:ln>
              <a:solidFill>
                <a:srgbClr val="242424"/>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hlinkClick r:id="rId12"/>
              </a:rPr>
              <a:t>Create intelligent health bots with Azure Health Bot - Training | Microsoft Learn</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 (Health bot </a:t>
            </a:r>
            <a:r>
              <a:rPr kumimoji="0" lang="en-US" altLang="en-US" sz="1600" b="0" i="0" u="none" strike="noStrike" cap="none" normalizeH="0" baseline="0" dirty="0" err="1" smtClean="0">
                <a:ln>
                  <a:noFill/>
                </a:ln>
                <a:solidFill>
                  <a:srgbClr val="242424"/>
                </a:solidFill>
                <a:effectLst/>
                <a:latin typeface="inherit"/>
                <a:cs typeface="Segoe UI" panose="020B0502040204020203" pitchFamily="34" charset="0"/>
              </a:rPr>
              <a:t>SAAS,Includes</a:t>
            </a:r>
            <a:r>
              <a:rPr kumimoji="0" lang="en-US" altLang="en-US" sz="1600" b="0" i="0" u="none" strike="noStrike" cap="none" normalizeH="0" baseline="0" dirty="0" smtClean="0">
                <a:ln>
                  <a:noFill/>
                </a:ln>
                <a:solidFill>
                  <a:srgbClr val="242424"/>
                </a:solidFill>
                <a:effectLst/>
                <a:latin typeface="inherit"/>
                <a:cs typeface="Segoe UI" panose="020B0502040204020203" pitchFamily="34" charset="0"/>
              </a:rPr>
              <a:t>)</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2179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8123869" cy="2677656"/>
          </a:xfrm>
          <a:prstGeom prst="rect">
            <a:avLst/>
          </a:prstGeom>
        </p:spPr>
        <p:txBody>
          <a:bodyPr wrap="square">
            <a:spAutoFit/>
          </a:bodyPr>
          <a:lstStyle/>
          <a:p>
            <a:pPr algn="just">
              <a:lnSpc>
                <a:spcPct val="150000"/>
              </a:lnSpc>
            </a:pPr>
            <a:r>
              <a:rPr lang="en-US" sz="2400" b="1" dirty="0"/>
              <a:t>Fundamental Docker </a:t>
            </a:r>
            <a:r>
              <a:rPr lang="en-US" sz="2400" b="1" dirty="0" smtClean="0"/>
              <a:t>Concepts</a:t>
            </a:r>
          </a:p>
          <a:p>
            <a:pPr marL="285750" indent="-285750" algn="just">
              <a:lnSpc>
                <a:spcPct val="150000"/>
              </a:lnSpc>
              <a:buFont typeface="Arial" panose="020B0604020202020204" pitchFamily="34" charset="0"/>
              <a:buChar char="•"/>
            </a:pPr>
            <a:endParaRPr lang="en-US" sz="2400" dirty="0"/>
          </a:p>
          <a:p>
            <a:pPr fontAlgn="base"/>
            <a:r>
              <a:rPr lang="en-US" sz="2400" b="1" dirty="0"/>
              <a:t>Docker Engine</a:t>
            </a:r>
            <a:endParaRPr lang="en-US" sz="2400" dirty="0"/>
          </a:p>
          <a:p>
            <a:pPr marL="342900" indent="-342900">
              <a:buFont typeface="Arial" panose="020B0604020202020204" pitchFamily="34" charset="0"/>
              <a:buChar char="•"/>
            </a:pPr>
            <a:r>
              <a:rPr lang="en-US" sz="2400" dirty="0"/>
              <a:t>Docker engine is the layer on which Docker runs</a:t>
            </a:r>
            <a:r>
              <a:rPr lang="en-US" sz="2400" dirty="0" smtClean="0"/>
              <a:t>.</a:t>
            </a:r>
          </a:p>
          <a:p>
            <a:pPr marL="342900" indent="-342900">
              <a:buFont typeface="Arial" panose="020B0604020202020204" pitchFamily="34" charset="0"/>
              <a:buChar char="•"/>
            </a:pPr>
            <a:r>
              <a:rPr lang="en-US" sz="2400" dirty="0" smtClean="0"/>
              <a:t> </a:t>
            </a:r>
            <a:r>
              <a:rPr lang="en-US" sz="2400" dirty="0"/>
              <a:t>It’s a lightweight runtime and tooling that manages containers, images, builds, and more. </a:t>
            </a:r>
            <a:endParaRPr lang="en-US" sz="2400" b="1" dirty="0"/>
          </a:p>
        </p:txBody>
      </p:sp>
      <p:pic>
        <p:nvPicPr>
          <p:cNvPr id="6" name="Picture 5" descr="1*K7p9dzD9zHuKEMgAcbSLPQ"/>
          <p:cNvPicPr/>
          <p:nvPr/>
        </p:nvPicPr>
        <p:blipFill>
          <a:blip r:embed="rId3">
            <a:extLst>
              <a:ext uri="{28A0092B-C50C-407E-A947-70E740481C1C}">
                <a14:useLocalDpi xmlns:a14="http://schemas.microsoft.com/office/drawing/2010/main" val="0"/>
              </a:ext>
            </a:extLst>
          </a:blip>
          <a:srcRect/>
          <a:stretch>
            <a:fillRect/>
          </a:stretch>
        </p:blipFill>
        <p:spPr bwMode="auto">
          <a:xfrm>
            <a:off x="8354927" y="1097216"/>
            <a:ext cx="3496541" cy="4193291"/>
          </a:xfrm>
          <a:prstGeom prst="rect">
            <a:avLst/>
          </a:prstGeom>
          <a:noFill/>
          <a:ln>
            <a:noFill/>
          </a:ln>
        </p:spPr>
      </p:pic>
    </p:spTree>
    <p:extLst>
      <p:ext uri="{BB962C8B-B14F-4D97-AF65-F5344CB8AC3E}">
        <p14:creationId xmlns:p14="http://schemas.microsoft.com/office/powerpoint/2010/main" val="1033000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8123869" cy="1200329"/>
          </a:xfrm>
          <a:prstGeom prst="rect">
            <a:avLst/>
          </a:prstGeom>
        </p:spPr>
        <p:txBody>
          <a:bodyPr wrap="square">
            <a:spAutoFit/>
          </a:bodyPr>
          <a:lstStyle/>
          <a:p>
            <a:pPr algn="just">
              <a:lnSpc>
                <a:spcPct val="150000"/>
              </a:lnSpc>
            </a:pPr>
            <a:r>
              <a:rPr lang="en-US" sz="2400" b="1" dirty="0"/>
              <a:t>Fundamental Docker </a:t>
            </a:r>
            <a:r>
              <a:rPr lang="en-US" sz="2400" b="1" dirty="0" smtClean="0"/>
              <a:t>Concepts</a:t>
            </a:r>
          </a:p>
          <a:p>
            <a:pPr algn="just">
              <a:lnSpc>
                <a:spcPct val="150000"/>
              </a:lnSpc>
            </a:pPr>
            <a:endParaRPr lang="en-US" sz="2400" dirty="0"/>
          </a:p>
        </p:txBody>
      </p:sp>
      <p:pic>
        <p:nvPicPr>
          <p:cNvPr id="6" name="Picture 5" descr="1*K7p9dzD9zHuKEMgAcbSLPQ"/>
          <p:cNvPicPr/>
          <p:nvPr/>
        </p:nvPicPr>
        <p:blipFill>
          <a:blip r:embed="rId3">
            <a:extLst>
              <a:ext uri="{28A0092B-C50C-407E-A947-70E740481C1C}">
                <a14:useLocalDpi xmlns:a14="http://schemas.microsoft.com/office/drawing/2010/main" val="0"/>
              </a:ext>
            </a:extLst>
          </a:blip>
          <a:srcRect/>
          <a:stretch>
            <a:fillRect/>
          </a:stretch>
        </p:blipFill>
        <p:spPr bwMode="auto">
          <a:xfrm>
            <a:off x="8354927" y="1097216"/>
            <a:ext cx="3496541" cy="4193291"/>
          </a:xfrm>
          <a:prstGeom prst="rect">
            <a:avLst/>
          </a:prstGeom>
          <a:noFill/>
          <a:ln>
            <a:noFill/>
          </a:ln>
        </p:spPr>
      </p:pic>
      <p:sp>
        <p:nvSpPr>
          <p:cNvPr id="3" name="Rectangle 2"/>
          <p:cNvSpPr/>
          <p:nvPr/>
        </p:nvSpPr>
        <p:spPr>
          <a:xfrm>
            <a:off x="1300093" y="1957757"/>
            <a:ext cx="6096000" cy="1722331"/>
          </a:xfrm>
          <a:prstGeom prst="rect">
            <a:avLst/>
          </a:prstGeom>
        </p:spPr>
        <p:txBody>
          <a:bodyPr>
            <a:spAutoFit/>
          </a:bodyPr>
          <a:lstStyle/>
          <a:p>
            <a:pPr fontAlgn="base">
              <a:lnSpc>
                <a:spcPct val="107000"/>
              </a:lnSpc>
              <a:spcAft>
                <a:spcPts val="1800"/>
              </a:spcAft>
            </a:pPr>
            <a:r>
              <a:rPr lang="en-US" sz="1650" dirty="0">
                <a:latin typeface="inherit"/>
                <a:ea typeface="Times New Roman" panose="02020603050405020304" pitchFamily="18" charset="0"/>
                <a:cs typeface="Times New Roman" panose="02020603050405020304" pitchFamily="18" charset="0"/>
              </a:rPr>
              <a:t>1</a:t>
            </a:r>
            <a:r>
              <a:rPr lang="en-US" sz="2000" dirty="0">
                <a:latin typeface="inherit"/>
                <a:ea typeface="Times New Roman" panose="02020603050405020304" pitchFamily="18" charset="0"/>
                <a:cs typeface="Times New Roman" panose="02020603050405020304" pitchFamily="18" charset="0"/>
              </a:rPr>
              <a:t>. A Docker Daemon that runs in the host computer.</a:t>
            </a:r>
            <a:br>
              <a:rPr lang="en-US" sz="2000" dirty="0">
                <a:latin typeface="inherit"/>
                <a:ea typeface="Times New Roman" panose="02020603050405020304" pitchFamily="18" charset="0"/>
                <a:cs typeface="Times New Roman" panose="02020603050405020304" pitchFamily="18" charset="0"/>
              </a:rPr>
            </a:br>
            <a:r>
              <a:rPr lang="en-US" sz="2000" dirty="0">
                <a:latin typeface="inherit"/>
                <a:ea typeface="Times New Roman" panose="02020603050405020304" pitchFamily="18" charset="0"/>
                <a:cs typeface="Times New Roman" panose="02020603050405020304" pitchFamily="18" charset="0"/>
              </a:rPr>
              <a:t>2. A Docker Client that then communicates with the Docker Daemon to execute commands.</a:t>
            </a:r>
            <a:br>
              <a:rPr lang="en-US" sz="2000" dirty="0">
                <a:latin typeface="inherit"/>
                <a:ea typeface="Times New Roman" panose="02020603050405020304" pitchFamily="18" charset="0"/>
                <a:cs typeface="Times New Roman" panose="02020603050405020304" pitchFamily="18" charset="0"/>
              </a:rPr>
            </a:br>
            <a:r>
              <a:rPr lang="en-US" sz="2000" dirty="0">
                <a:latin typeface="inherit"/>
                <a:ea typeface="Times New Roman" panose="02020603050405020304" pitchFamily="18" charset="0"/>
                <a:cs typeface="Times New Roman" panose="02020603050405020304" pitchFamily="18" charset="0"/>
              </a:rPr>
              <a:t>3. A REST API for interacting with the Docker Daemon remotely.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6651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8123869" cy="1200329"/>
          </a:xfrm>
          <a:prstGeom prst="rect">
            <a:avLst/>
          </a:prstGeom>
        </p:spPr>
        <p:txBody>
          <a:bodyPr wrap="square">
            <a:spAutoFit/>
          </a:bodyPr>
          <a:lstStyle/>
          <a:p>
            <a:pPr algn="just">
              <a:lnSpc>
                <a:spcPct val="150000"/>
              </a:lnSpc>
            </a:pPr>
            <a:r>
              <a:rPr lang="en-US" sz="2400" b="1" dirty="0"/>
              <a:t>Fundamental Docker </a:t>
            </a:r>
            <a:r>
              <a:rPr lang="en-US" sz="2400" b="1" dirty="0" smtClean="0"/>
              <a:t>Concepts</a:t>
            </a:r>
          </a:p>
          <a:p>
            <a:pPr algn="just">
              <a:lnSpc>
                <a:spcPct val="150000"/>
              </a:lnSpc>
            </a:pPr>
            <a:endParaRPr lang="en-US" sz="2400" dirty="0"/>
          </a:p>
        </p:txBody>
      </p:sp>
      <p:pic>
        <p:nvPicPr>
          <p:cNvPr id="6" name="Picture 5" descr="1*K7p9dzD9zHuKEMgAcbSLPQ"/>
          <p:cNvPicPr/>
          <p:nvPr/>
        </p:nvPicPr>
        <p:blipFill>
          <a:blip r:embed="rId3">
            <a:extLst>
              <a:ext uri="{28A0092B-C50C-407E-A947-70E740481C1C}">
                <a14:useLocalDpi xmlns:a14="http://schemas.microsoft.com/office/drawing/2010/main" val="0"/>
              </a:ext>
            </a:extLst>
          </a:blip>
          <a:srcRect/>
          <a:stretch>
            <a:fillRect/>
          </a:stretch>
        </p:blipFill>
        <p:spPr bwMode="auto">
          <a:xfrm>
            <a:off x="8354927" y="1097216"/>
            <a:ext cx="3496541" cy="4193291"/>
          </a:xfrm>
          <a:prstGeom prst="rect">
            <a:avLst/>
          </a:prstGeom>
          <a:noFill/>
          <a:ln>
            <a:noFill/>
          </a:ln>
        </p:spPr>
      </p:pic>
      <p:sp>
        <p:nvSpPr>
          <p:cNvPr id="3" name="Rectangle 2"/>
          <p:cNvSpPr/>
          <p:nvPr/>
        </p:nvSpPr>
        <p:spPr>
          <a:xfrm>
            <a:off x="1300093" y="1957757"/>
            <a:ext cx="6096000" cy="2859244"/>
          </a:xfrm>
          <a:prstGeom prst="rect">
            <a:avLst/>
          </a:prstGeom>
        </p:spPr>
        <p:txBody>
          <a:bodyPr>
            <a:spAutoFit/>
          </a:bodyPr>
          <a:lstStyle/>
          <a:p>
            <a:pPr fontAlgn="base">
              <a:lnSpc>
                <a:spcPct val="107000"/>
              </a:lnSpc>
              <a:spcAft>
                <a:spcPts val="1800"/>
              </a:spcAft>
            </a:pPr>
            <a:r>
              <a:rPr lang="en-US" sz="2000" b="1" dirty="0">
                <a:latin typeface="inherit"/>
                <a:ea typeface="Times New Roman" panose="02020603050405020304" pitchFamily="18" charset="0"/>
                <a:cs typeface="Times New Roman" panose="02020603050405020304" pitchFamily="18" charset="0"/>
              </a:rPr>
              <a:t>Docker Client</a:t>
            </a:r>
          </a:p>
          <a:p>
            <a:pPr marL="342900" indent="-342900" fontAlgn="base">
              <a:lnSpc>
                <a:spcPct val="107000"/>
              </a:lnSpc>
              <a:spcAft>
                <a:spcPts val="1800"/>
              </a:spcAft>
              <a:buFont typeface="Arial" panose="020B0604020202020204" pitchFamily="34" charset="0"/>
              <a:buChar char="•"/>
            </a:pPr>
            <a:r>
              <a:rPr lang="en-US" sz="2000" dirty="0">
                <a:latin typeface="inherit"/>
                <a:ea typeface="Times New Roman" panose="02020603050405020304" pitchFamily="18" charset="0"/>
                <a:cs typeface="Times New Roman" panose="02020603050405020304" pitchFamily="18" charset="0"/>
              </a:rPr>
              <a:t>The Docker Client is what you, as the end-user of Docker, communicate with. </a:t>
            </a:r>
            <a:endParaRPr lang="en-US" sz="2000" dirty="0" smtClean="0">
              <a:latin typeface="inherit"/>
              <a:ea typeface="Times New Roman" panose="02020603050405020304" pitchFamily="18" charset="0"/>
              <a:cs typeface="Times New Roman" panose="02020603050405020304" pitchFamily="18" charset="0"/>
            </a:endParaRPr>
          </a:p>
          <a:p>
            <a:pPr marL="342900" indent="-342900" fontAlgn="base">
              <a:lnSpc>
                <a:spcPct val="107000"/>
              </a:lnSpc>
              <a:spcAft>
                <a:spcPts val="1800"/>
              </a:spcAft>
              <a:buFont typeface="Arial" panose="020B0604020202020204" pitchFamily="34" charset="0"/>
              <a:buChar char="•"/>
            </a:pPr>
            <a:r>
              <a:rPr lang="en-US" sz="2000" dirty="0" smtClean="0">
                <a:latin typeface="inherit"/>
                <a:ea typeface="Times New Roman" panose="02020603050405020304" pitchFamily="18" charset="0"/>
                <a:cs typeface="Times New Roman" panose="02020603050405020304" pitchFamily="18" charset="0"/>
              </a:rPr>
              <a:t>Think </a:t>
            </a:r>
            <a:r>
              <a:rPr lang="en-US" sz="2000" dirty="0">
                <a:latin typeface="inherit"/>
                <a:ea typeface="Times New Roman" panose="02020603050405020304" pitchFamily="18" charset="0"/>
                <a:cs typeface="Times New Roman" panose="02020603050405020304" pitchFamily="18" charset="0"/>
              </a:rPr>
              <a:t>of it as the UI for Docker. For example, when you do</a:t>
            </a:r>
            <a:r>
              <a:rPr lang="en-US" sz="2000" dirty="0" smtClean="0">
                <a:latin typeface="inherit"/>
                <a:ea typeface="Times New Roman" panose="02020603050405020304" pitchFamily="18" charset="0"/>
                <a:cs typeface="Times New Roman" panose="02020603050405020304" pitchFamily="18" charset="0"/>
              </a:rPr>
              <a:t>… you </a:t>
            </a:r>
            <a:r>
              <a:rPr lang="en-US" sz="2000" dirty="0">
                <a:latin typeface="inherit"/>
                <a:ea typeface="Times New Roman" panose="02020603050405020304" pitchFamily="18" charset="0"/>
                <a:cs typeface="Times New Roman" panose="02020603050405020304" pitchFamily="18" charset="0"/>
              </a:rPr>
              <a:t>are communicating to the Docker Client, which then communicates your instructions to the Docker Daemon</a:t>
            </a:r>
          </a:p>
        </p:txBody>
      </p:sp>
    </p:spTree>
    <p:extLst>
      <p:ext uri="{BB962C8B-B14F-4D97-AF65-F5344CB8AC3E}">
        <p14:creationId xmlns:p14="http://schemas.microsoft.com/office/powerpoint/2010/main" val="4063241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8123869" cy="1200329"/>
          </a:xfrm>
          <a:prstGeom prst="rect">
            <a:avLst/>
          </a:prstGeom>
        </p:spPr>
        <p:txBody>
          <a:bodyPr wrap="square">
            <a:spAutoFit/>
          </a:bodyPr>
          <a:lstStyle/>
          <a:p>
            <a:pPr algn="just">
              <a:lnSpc>
                <a:spcPct val="150000"/>
              </a:lnSpc>
            </a:pPr>
            <a:r>
              <a:rPr lang="en-US" sz="2400" b="1" dirty="0"/>
              <a:t>Fundamental Docker </a:t>
            </a:r>
            <a:r>
              <a:rPr lang="en-US" sz="2400" b="1" dirty="0" smtClean="0"/>
              <a:t>Concepts</a:t>
            </a:r>
          </a:p>
          <a:p>
            <a:pPr algn="just">
              <a:lnSpc>
                <a:spcPct val="150000"/>
              </a:lnSpc>
            </a:pPr>
            <a:endParaRPr lang="en-US" sz="2400" dirty="0"/>
          </a:p>
        </p:txBody>
      </p:sp>
      <p:pic>
        <p:nvPicPr>
          <p:cNvPr id="6" name="Picture 5" descr="1*K7p9dzD9zHuKEMgAcbSLPQ"/>
          <p:cNvPicPr/>
          <p:nvPr/>
        </p:nvPicPr>
        <p:blipFill>
          <a:blip r:embed="rId3">
            <a:extLst>
              <a:ext uri="{28A0092B-C50C-407E-A947-70E740481C1C}">
                <a14:useLocalDpi xmlns:a14="http://schemas.microsoft.com/office/drawing/2010/main" val="0"/>
              </a:ext>
            </a:extLst>
          </a:blip>
          <a:srcRect/>
          <a:stretch>
            <a:fillRect/>
          </a:stretch>
        </p:blipFill>
        <p:spPr bwMode="auto">
          <a:xfrm>
            <a:off x="8354927" y="1097216"/>
            <a:ext cx="3496541" cy="4193291"/>
          </a:xfrm>
          <a:prstGeom prst="rect">
            <a:avLst/>
          </a:prstGeom>
          <a:noFill/>
          <a:ln>
            <a:noFill/>
          </a:ln>
        </p:spPr>
      </p:pic>
      <p:sp>
        <p:nvSpPr>
          <p:cNvPr id="3" name="Rectangle 2"/>
          <p:cNvSpPr/>
          <p:nvPr/>
        </p:nvSpPr>
        <p:spPr>
          <a:xfrm>
            <a:off x="1300093" y="1957757"/>
            <a:ext cx="6096000" cy="5066002"/>
          </a:xfrm>
          <a:prstGeom prst="rect">
            <a:avLst/>
          </a:prstGeom>
        </p:spPr>
        <p:txBody>
          <a:bodyPr>
            <a:spAutoFit/>
          </a:bodyPr>
          <a:lstStyle/>
          <a:p>
            <a:pPr algn="just" fontAlgn="base">
              <a:lnSpc>
                <a:spcPct val="107000"/>
              </a:lnSpc>
              <a:spcAft>
                <a:spcPts val="1800"/>
              </a:spcAft>
            </a:pPr>
            <a:r>
              <a:rPr lang="en-US" sz="2000" b="1" dirty="0" smtClean="0">
                <a:latin typeface="inherit"/>
                <a:ea typeface="Times New Roman" panose="02020603050405020304" pitchFamily="18" charset="0"/>
                <a:cs typeface="Times New Roman" panose="02020603050405020304" pitchFamily="18" charset="0"/>
              </a:rPr>
              <a:t>Docker </a:t>
            </a:r>
            <a:r>
              <a:rPr lang="en-US" sz="2000" b="1" dirty="0">
                <a:latin typeface="inherit"/>
                <a:ea typeface="Times New Roman" panose="02020603050405020304" pitchFamily="18" charset="0"/>
                <a:cs typeface="Times New Roman" panose="02020603050405020304" pitchFamily="18" charset="0"/>
              </a:rPr>
              <a:t>Daemon</a:t>
            </a:r>
          </a:p>
          <a:p>
            <a:pPr marL="342900" indent="-342900" algn="just" fontAlgn="base">
              <a:lnSpc>
                <a:spcPct val="107000"/>
              </a:lnSpc>
              <a:spcAft>
                <a:spcPts val="1800"/>
              </a:spcAft>
              <a:buFont typeface="Arial" panose="020B0604020202020204" pitchFamily="34" charset="0"/>
              <a:buChar char="•"/>
            </a:pPr>
            <a:r>
              <a:rPr lang="en-US" sz="2000" dirty="0">
                <a:latin typeface="inherit"/>
                <a:ea typeface="Times New Roman" panose="02020603050405020304" pitchFamily="18" charset="0"/>
                <a:cs typeface="Times New Roman" panose="02020603050405020304" pitchFamily="18" charset="0"/>
              </a:rPr>
              <a:t>The Docker daemon is what actually executes commands sent to the Docker Client — like building, running, and distributing your containers. </a:t>
            </a:r>
            <a:endParaRPr lang="en-US" sz="2000" dirty="0" smtClean="0">
              <a:latin typeface="inherit"/>
              <a:ea typeface="Times New Roman" panose="02020603050405020304" pitchFamily="18" charset="0"/>
              <a:cs typeface="Times New Roman" panose="02020603050405020304" pitchFamily="18" charset="0"/>
            </a:endParaRPr>
          </a:p>
          <a:p>
            <a:pPr marL="342900" indent="-342900" algn="just" fontAlgn="base">
              <a:lnSpc>
                <a:spcPct val="107000"/>
              </a:lnSpc>
              <a:spcAft>
                <a:spcPts val="1800"/>
              </a:spcAft>
              <a:buFont typeface="Arial" panose="020B0604020202020204" pitchFamily="34" charset="0"/>
              <a:buChar char="•"/>
            </a:pPr>
            <a:r>
              <a:rPr lang="en-US" sz="2000" dirty="0" smtClean="0">
                <a:latin typeface="inherit"/>
                <a:ea typeface="Times New Roman" panose="02020603050405020304" pitchFamily="18" charset="0"/>
                <a:cs typeface="Times New Roman" panose="02020603050405020304" pitchFamily="18" charset="0"/>
              </a:rPr>
              <a:t>The </a:t>
            </a:r>
            <a:r>
              <a:rPr lang="en-US" sz="2000" dirty="0">
                <a:latin typeface="inherit"/>
                <a:ea typeface="Times New Roman" panose="02020603050405020304" pitchFamily="18" charset="0"/>
                <a:cs typeface="Times New Roman" panose="02020603050405020304" pitchFamily="18" charset="0"/>
              </a:rPr>
              <a:t>Docker Daemon runs on the host machine, but as a user, you never communicate directly with the Daemon. </a:t>
            </a:r>
            <a:endParaRPr lang="en-US" sz="2000" dirty="0" smtClean="0">
              <a:latin typeface="inherit"/>
              <a:ea typeface="Times New Roman" panose="02020603050405020304" pitchFamily="18" charset="0"/>
              <a:cs typeface="Times New Roman" panose="02020603050405020304" pitchFamily="18" charset="0"/>
            </a:endParaRPr>
          </a:p>
          <a:p>
            <a:pPr marL="342900" indent="-342900" algn="just" fontAlgn="base">
              <a:lnSpc>
                <a:spcPct val="107000"/>
              </a:lnSpc>
              <a:spcAft>
                <a:spcPts val="1800"/>
              </a:spcAft>
              <a:buFont typeface="Arial" panose="020B0604020202020204" pitchFamily="34" charset="0"/>
              <a:buChar char="•"/>
            </a:pPr>
            <a:r>
              <a:rPr lang="en-US" sz="2000" dirty="0" smtClean="0">
                <a:latin typeface="inherit"/>
                <a:ea typeface="Times New Roman" panose="02020603050405020304" pitchFamily="18" charset="0"/>
                <a:cs typeface="Times New Roman" panose="02020603050405020304" pitchFamily="18" charset="0"/>
              </a:rPr>
              <a:t>The </a:t>
            </a:r>
            <a:r>
              <a:rPr lang="en-US" sz="2000" dirty="0">
                <a:latin typeface="inherit"/>
                <a:ea typeface="Times New Roman" panose="02020603050405020304" pitchFamily="18" charset="0"/>
                <a:cs typeface="Times New Roman" panose="02020603050405020304" pitchFamily="18" charset="0"/>
              </a:rPr>
              <a:t>Docker Client can run on the host machine as well, but it’s not required to. It can run on a different machine and communicate with the Docker Daemon that’s running on the host machine.</a:t>
            </a:r>
          </a:p>
        </p:txBody>
      </p:sp>
    </p:spTree>
    <p:extLst>
      <p:ext uri="{BB962C8B-B14F-4D97-AF65-F5344CB8AC3E}">
        <p14:creationId xmlns:p14="http://schemas.microsoft.com/office/powerpoint/2010/main" val="3631815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8123869" cy="1200329"/>
          </a:xfrm>
          <a:prstGeom prst="rect">
            <a:avLst/>
          </a:prstGeom>
        </p:spPr>
        <p:txBody>
          <a:bodyPr wrap="square">
            <a:spAutoFit/>
          </a:bodyPr>
          <a:lstStyle/>
          <a:p>
            <a:pPr algn="just">
              <a:lnSpc>
                <a:spcPct val="150000"/>
              </a:lnSpc>
            </a:pPr>
            <a:r>
              <a:rPr lang="en-US" sz="2400" b="1" dirty="0"/>
              <a:t>Fundamental Docker </a:t>
            </a:r>
            <a:r>
              <a:rPr lang="en-US" sz="2400" b="1" dirty="0" smtClean="0"/>
              <a:t>Concepts</a:t>
            </a:r>
          </a:p>
          <a:p>
            <a:pPr algn="just">
              <a:lnSpc>
                <a:spcPct val="150000"/>
              </a:lnSpc>
            </a:pPr>
            <a:endParaRPr lang="en-US" sz="2400" dirty="0"/>
          </a:p>
        </p:txBody>
      </p:sp>
      <p:sp>
        <p:nvSpPr>
          <p:cNvPr id="3" name="Rectangle 2"/>
          <p:cNvSpPr/>
          <p:nvPr/>
        </p:nvSpPr>
        <p:spPr>
          <a:xfrm>
            <a:off x="341258" y="1957757"/>
            <a:ext cx="11753759" cy="3785652"/>
          </a:xfrm>
          <a:prstGeom prst="rect">
            <a:avLst/>
          </a:prstGeom>
        </p:spPr>
        <p:txBody>
          <a:bodyPr wrap="square">
            <a:spAutoFit/>
          </a:bodyPr>
          <a:lstStyle/>
          <a:p>
            <a:pPr fontAlgn="base"/>
            <a:r>
              <a:rPr lang="en-US" sz="2400" b="1" dirty="0" err="1"/>
              <a:t>Dockerfile</a:t>
            </a:r>
            <a:endParaRPr lang="en-US" sz="2400" dirty="0"/>
          </a:p>
          <a:p>
            <a:pPr fontAlgn="base"/>
            <a:r>
              <a:rPr lang="en-US" sz="2400" dirty="0"/>
              <a:t>A </a:t>
            </a:r>
            <a:r>
              <a:rPr lang="en-US" sz="2400" dirty="0" err="1"/>
              <a:t>Dockerfile</a:t>
            </a:r>
            <a:r>
              <a:rPr lang="en-US" sz="2400" dirty="0"/>
              <a:t> is where you write the instructions to build a Docker image</a:t>
            </a:r>
            <a:r>
              <a:rPr lang="en-US" sz="2400" dirty="0" smtClean="0"/>
              <a:t>.</a:t>
            </a:r>
          </a:p>
          <a:p>
            <a:pPr fontAlgn="base"/>
            <a:r>
              <a:rPr lang="en-US" sz="2400" dirty="0" smtClean="0"/>
              <a:t> </a:t>
            </a:r>
            <a:r>
              <a:rPr lang="en-US" sz="2400" dirty="0"/>
              <a:t>These instructions can be</a:t>
            </a:r>
            <a:r>
              <a:rPr lang="en-US" sz="2400" dirty="0" smtClean="0"/>
              <a:t>:</a:t>
            </a:r>
          </a:p>
          <a:p>
            <a:pPr marL="342900" indent="-342900" fontAlgn="base">
              <a:buFont typeface="Arial" panose="020B0604020202020204" pitchFamily="34" charset="0"/>
              <a:buChar char="•"/>
            </a:pPr>
            <a:r>
              <a:rPr lang="en-US" sz="2400" dirty="0"/>
              <a:t>•	RUN apt-get y install some-package: to install a software package</a:t>
            </a:r>
          </a:p>
          <a:p>
            <a:pPr marL="342900" indent="-342900" fontAlgn="base">
              <a:buFont typeface="Arial" panose="020B0604020202020204" pitchFamily="34" charset="0"/>
              <a:buChar char="•"/>
            </a:pPr>
            <a:r>
              <a:rPr lang="en-US" sz="2400" dirty="0"/>
              <a:t>•	EXPOSE 8000: to expose a port</a:t>
            </a:r>
          </a:p>
          <a:p>
            <a:pPr marL="342900" indent="-342900" fontAlgn="base">
              <a:buFont typeface="Arial" panose="020B0604020202020204" pitchFamily="34" charset="0"/>
              <a:buChar char="•"/>
            </a:pPr>
            <a:r>
              <a:rPr lang="en-US" sz="2400" dirty="0"/>
              <a:t>•	ENV ANT_HOME /</a:t>
            </a:r>
            <a:r>
              <a:rPr lang="en-US" sz="2400" dirty="0" err="1"/>
              <a:t>usr</a:t>
            </a:r>
            <a:r>
              <a:rPr lang="en-US" sz="2400" dirty="0"/>
              <a:t>/local/apache-ant to pass an environment variable</a:t>
            </a:r>
          </a:p>
          <a:p>
            <a:pPr marL="342900" indent="-342900" fontAlgn="base">
              <a:buFont typeface="Arial" panose="020B0604020202020204" pitchFamily="34" charset="0"/>
              <a:buChar char="•"/>
            </a:pPr>
            <a:r>
              <a:rPr lang="en-US" sz="2400" dirty="0"/>
              <a:t>and so forth. Once you’ve got your </a:t>
            </a:r>
            <a:r>
              <a:rPr lang="en-US" sz="2400" dirty="0" err="1"/>
              <a:t>Dockerfile</a:t>
            </a:r>
            <a:r>
              <a:rPr lang="en-US" sz="2400" dirty="0"/>
              <a:t> set up, you can use the </a:t>
            </a:r>
            <a:r>
              <a:rPr lang="en-US" sz="2400" dirty="0" err="1"/>
              <a:t>docker</a:t>
            </a:r>
            <a:r>
              <a:rPr lang="en-US" sz="2400" dirty="0"/>
              <a:t> build command to build an image from it. </a:t>
            </a:r>
            <a:endParaRPr lang="en-US" sz="2400" dirty="0" smtClean="0"/>
          </a:p>
          <a:p>
            <a:pPr marL="342900" indent="-342900" fontAlgn="base">
              <a:buFont typeface="Arial" panose="020B0604020202020204" pitchFamily="34" charset="0"/>
              <a:buChar char="•"/>
            </a:pPr>
            <a:r>
              <a:rPr lang="en-US" sz="2400" dirty="0" smtClean="0"/>
              <a:t>Here’s </a:t>
            </a:r>
            <a:r>
              <a:rPr lang="en-US" sz="2400" dirty="0"/>
              <a:t>an example of a </a:t>
            </a:r>
            <a:r>
              <a:rPr lang="en-US" sz="2400" dirty="0" err="1"/>
              <a:t>Dockerfile</a:t>
            </a:r>
            <a:r>
              <a:rPr lang="en-US" sz="2400" dirty="0"/>
              <a:t>:</a:t>
            </a:r>
          </a:p>
          <a:p>
            <a:pPr marL="342900" indent="-342900"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366322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11047178" cy="4524315"/>
          </a:xfrm>
          <a:prstGeom prst="rect">
            <a:avLst/>
          </a:prstGeom>
        </p:spPr>
        <p:txBody>
          <a:bodyPr wrap="square">
            <a:spAutoFit/>
          </a:bodyPr>
          <a:lstStyle/>
          <a:p>
            <a:pPr algn="just">
              <a:lnSpc>
                <a:spcPct val="150000"/>
              </a:lnSpc>
            </a:pPr>
            <a:r>
              <a:rPr lang="en-US" sz="2400" b="1" dirty="0"/>
              <a:t>Docker Image</a:t>
            </a:r>
          </a:p>
          <a:p>
            <a:pPr marL="342900" indent="-342900" algn="just">
              <a:lnSpc>
                <a:spcPct val="150000"/>
              </a:lnSpc>
              <a:buFont typeface="Arial" panose="020B0604020202020204" pitchFamily="34" charset="0"/>
              <a:buChar char="•"/>
            </a:pPr>
            <a:r>
              <a:rPr lang="en-US" sz="2400" dirty="0"/>
              <a:t>Images are read-only templates that you build from a set of instructions written in your </a:t>
            </a:r>
            <a:r>
              <a:rPr lang="en-US" sz="2400" dirty="0" err="1"/>
              <a:t>Dockerfile</a:t>
            </a:r>
            <a:r>
              <a:rPr lang="en-US" sz="2400" dirty="0"/>
              <a:t>. </a:t>
            </a:r>
            <a:endParaRPr lang="en-US" sz="2400" dirty="0" smtClean="0"/>
          </a:p>
          <a:p>
            <a:pPr marL="342900" indent="-342900" algn="just">
              <a:lnSpc>
                <a:spcPct val="150000"/>
              </a:lnSpc>
              <a:buFont typeface="Arial" panose="020B0604020202020204" pitchFamily="34" charset="0"/>
              <a:buChar char="•"/>
            </a:pPr>
            <a:r>
              <a:rPr lang="en-US" sz="2400" dirty="0" smtClean="0"/>
              <a:t>Images </a:t>
            </a:r>
            <a:r>
              <a:rPr lang="en-US" sz="2400" dirty="0"/>
              <a:t>define both what you want your packaged application and its dependencies to look like *and* what processes to run when it’s launched</a:t>
            </a:r>
            <a:r>
              <a:rPr lang="en-US" sz="2400" dirty="0" smtClean="0"/>
              <a:t>.</a:t>
            </a:r>
          </a:p>
          <a:p>
            <a:pPr marL="342900" indent="-342900" algn="just">
              <a:lnSpc>
                <a:spcPct val="150000"/>
              </a:lnSpc>
              <a:buFont typeface="Arial" panose="020B0604020202020204" pitchFamily="34" charset="0"/>
              <a:buChar char="•"/>
            </a:pPr>
            <a:r>
              <a:rPr lang="en-US" sz="2400" dirty="0"/>
              <a:t>The Docker image is built using a </a:t>
            </a:r>
            <a:r>
              <a:rPr lang="en-US" sz="2400" dirty="0" err="1"/>
              <a:t>Dockerfile</a:t>
            </a:r>
            <a:r>
              <a:rPr lang="en-US" sz="2400" dirty="0"/>
              <a:t>. Each instruction in the </a:t>
            </a:r>
            <a:r>
              <a:rPr lang="en-US" sz="2400" dirty="0" err="1"/>
              <a:t>Dockerfile</a:t>
            </a:r>
            <a:r>
              <a:rPr lang="en-US" sz="2400" dirty="0"/>
              <a:t> adds a new “layer” to the image, with layers representing a portion of the images file system that either adds to or replaces the layer below it. </a:t>
            </a:r>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4075969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11047178" cy="2677656"/>
          </a:xfrm>
          <a:prstGeom prst="rect">
            <a:avLst/>
          </a:prstGeom>
        </p:spPr>
        <p:txBody>
          <a:bodyPr wrap="square">
            <a:spAutoFit/>
          </a:bodyPr>
          <a:lstStyle/>
          <a:p>
            <a:pPr fontAlgn="base"/>
            <a:r>
              <a:rPr lang="en-US" sz="2400" b="1" dirty="0"/>
              <a:t>Docker Containers</a:t>
            </a:r>
            <a:endParaRPr lang="en-US" sz="2400" dirty="0"/>
          </a:p>
          <a:p>
            <a:pPr marL="342900" indent="-342900" algn="just">
              <a:lnSpc>
                <a:spcPct val="150000"/>
              </a:lnSpc>
              <a:buFont typeface="Arial" panose="020B0604020202020204" pitchFamily="34" charset="0"/>
              <a:buChar char="•"/>
            </a:pPr>
            <a:r>
              <a:rPr lang="en-US" sz="2400" dirty="0"/>
              <a:t>A Docker container, as discussed above, wraps an application’s software into an invisible box with everything the application needs to run. </a:t>
            </a:r>
            <a:endParaRPr lang="en-US" sz="2400" dirty="0" smtClean="0"/>
          </a:p>
          <a:p>
            <a:pPr marL="342900" indent="-342900" algn="just">
              <a:lnSpc>
                <a:spcPct val="150000"/>
              </a:lnSpc>
              <a:buFont typeface="Arial" panose="020B0604020202020204" pitchFamily="34" charset="0"/>
              <a:buChar char="•"/>
            </a:pPr>
            <a:r>
              <a:rPr lang="en-US" sz="2400" dirty="0"/>
              <a:t>That includes the operating system, application code, runtime, system tools, system libraries, and etc. Docker containers are built off Docker images. </a:t>
            </a:r>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157901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71" y="297889"/>
            <a:ext cx="10515600" cy="522381"/>
          </a:xfrm>
        </p:spPr>
        <p:txBody>
          <a:bodyPr>
            <a:normAutofit fontScale="90000"/>
          </a:bodyPr>
          <a:lstStyle/>
          <a:p>
            <a:pPr lvl="2" algn="l" rtl="0">
              <a:lnSpc>
                <a:spcPct val="90000"/>
              </a:lnSpc>
              <a:spcBef>
                <a:spcPct val="0"/>
              </a:spcBef>
            </a:pPr>
            <a:r>
              <a:rPr lang="en-US" dirty="0" smtClean="0"/>
              <a:t>	</a:t>
            </a:r>
            <a:r>
              <a:rPr lang="en-US" sz="2000" b="1" dirty="0" smtClean="0"/>
              <a:t>5.2.3  </a:t>
            </a:r>
            <a:r>
              <a:rPr lang="en-US" sz="2700" b="1" u="sng" dirty="0" smtClean="0"/>
              <a:t>Private Cloud and Infrastructure Services </a:t>
            </a:r>
            <a:r>
              <a:rPr lang="en-US" sz="4400" b="1" dirty="0" smtClean="0"/>
              <a:t/>
            </a:r>
            <a:br>
              <a:rPr lang="en-US" sz="4400" b="1" dirty="0" smtClean="0"/>
            </a:br>
            <a:endParaRPr lang="en-US" sz="2700" b="1" dirty="0"/>
          </a:p>
        </p:txBody>
      </p:sp>
      <p:sp>
        <p:nvSpPr>
          <p:cNvPr id="3" name="Content Placeholder 2"/>
          <p:cNvSpPr>
            <a:spLocks noGrp="1"/>
          </p:cNvSpPr>
          <p:nvPr>
            <p:ph idx="1"/>
          </p:nvPr>
        </p:nvSpPr>
        <p:spPr>
          <a:xfrm>
            <a:off x="838200" y="658906"/>
            <a:ext cx="10515600" cy="5518057"/>
          </a:xfrm>
        </p:spPr>
        <p:txBody>
          <a:bodyPr>
            <a:normAutofit/>
          </a:bodyPr>
          <a:lstStyle/>
          <a:p>
            <a:pPr marL="0" indent="0">
              <a:buNone/>
            </a:pPr>
            <a:endParaRPr lang="en-US" sz="3600" dirty="0"/>
          </a:p>
          <a:p>
            <a:pPr lvl="0"/>
            <a:r>
              <a:rPr lang="en-US" sz="2200" dirty="0"/>
              <a:t>A </a:t>
            </a:r>
            <a:r>
              <a:rPr lang="en-US" sz="2200" b="1" dirty="0"/>
              <a:t>private cloud aims </a:t>
            </a:r>
            <a:r>
              <a:rPr lang="en-US" sz="2200" dirty="0"/>
              <a:t>at providing public cloud functionality</a:t>
            </a:r>
            <a:r>
              <a:rPr lang="en-US" sz="2200" b="1" dirty="0"/>
              <a:t>, but on private resources</a:t>
            </a:r>
            <a:r>
              <a:rPr lang="en-US" sz="2200" dirty="0"/>
              <a:t>.</a:t>
            </a:r>
            <a:endParaRPr lang="en-US" sz="3000" dirty="0"/>
          </a:p>
          <a:p>
            <a:pPr lvl="0"/>
            <a:r>
              <a:rPr lang="en-US" sz="2200" dirty="0"/>
              <a:t>Private cloud exhibits a highly virtualized cloud data center </a:t>
            </a:r>
            <a:r>
              <a:rPr lang="en-US" sz="2200" u="sng" dirty="0"/>
              <a:t>located inside organization’s firewall</a:t>
            </a:r>
            <a:r>
              <a:rPr lang="en-US" sz="2200" dirty="0"/>
              <a:t>. </a:t>
            </a:r>
            <a:endParaRPr lang="en-US" sz="3000" dirty="0"/>
          </a:p>
          <a:p>
            <a:pPr marL="0" indent="0">
              <a:buNone/>
            </a:pPr>
            <a:endParaRPr lang="en-US" sz="3000" dirty="0"/>
          </a:p>
          <a:p>
            <a:pPr marL="0" indent="0">
              <a:buNone/>
            </a:pPr>
            <a:r>
              <a:rPr lang="en-US" sz="2200" u="sng" dirty="0"/>
              <a:t>Private clouds exhibit the following characteristics: </a:t>
            </a:r>
            <a:endParaRPr lang="en-US" sz="3000" dirty="0"/>
          </a:p>
          <a:p>
            <a:pPr lvl="0"/>
            <a:r>
              <a:rPr lang="en-US" sz="2200" dirty="0" smtClean="0"/>
              <a:t>Allow </a:t>
            </a:r>
            <a:r>
              <a:rPr lang="en-US" sz="2200" dirty="0"/>
              <a:t>service provisioning and compute capability for an organization’s users in a self-service manner. </a:t>
            </a:r>
            <a:endParaRPr lang="en-US" sz="3000" dirty="0"/>
          </a:p>
          <a:p>
            <a:pPr lvl="0"/>
            <a:r>
              <a:rPr lang="en-US" sz="2200" dirty="0"/>
              <a:t>Automate and provide well-managed virtualized environments.</a:t>
            </a:r>
            <a:endParaRPr lang="en-US" sz="3000" dirty="0"/>
          </a:p>
          <a:p>
            <a:pPr lvl="0"/>
            <a:r>
              <a:rPr lang="en-US" sz="2200" dirty="0"/>
              <a:t>Optimize computing resources, and servers’ utilization. </a:t>
            </a:r>
            <a:endParaRPr lang="en-US" sz="3000" dirty="0"/>
          </a:p>
          <a:p>
            <a:pPr lvl="0"/>
            <a:r>
              <a:rPr lang="en-US" sz="2200" dirty="0"/>
              <a:t>Support specific workloads.</a:t>
            </a:r>
            <a:endParaRPr lang="en-US" sz="3000" dirty="0"/>
          </a:p>
          <a:p>
            <a:pPr marL="0" indent="0">
              <a:buNone/>
            </a:pPr>
            <a:r>
              <a:rPr lang="en-US" dirty="0" smtClean="0"/>
              <a:t>Example providers: Eucalyptus, </a:t>
            </a:r>
            <a:r>
              <a:rPr lang="en-US" dirty="0" err="1" smtClean="0"/>
              <a:t>OpenNebula</a:t>
            </a:r>
            <a:endParaRPr lang="en-US" dirty="0"/>
          </a:p>
        </p:txBody>
      </p:sp>
    </p:spTree>
    <p:extLst>
      <p:ext uri="{BB962C8B-B14F-4D97-AF65-F5344CB8AC3E}">
        <p14:creationId xmlns:p14="http://schemas.microsoft.com/office/powerpoint/2010/main" val="40499746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Need of Docker container</a:t>
            </a:r>
            <a:endParaRPr lang="en-US" sz="2400" b="1" dirty="0"/>
          </a:p>
        </p:txBody>
      </p:sp>
      <p:sp>
        <p:nvSpPr>
          <p:cNvPr id="2" name="Rectangle 1"/>
          <p:cNvSpPr/>
          <p:nvPr/>
        </p:nvSpPr>
        <p:spPr>
          <a:xfrm>
            <a:off x="341258" y="869341"/>
            <a:ext cx="11047178" cy="2677656"/>
          </a:xfrm>
          <a:prstGeom prst="rect">
            <a:avLst/>
          </a:prstGeom>
        </p:spPr>
        <p:txBody>
          <a:bodyPr wrap="square">
            <a:spAutoFit/>
          </a:bodyPr>
          <a:lstStyle/>
          <a:p>
            <a:pPr fontAlgn="base"/>
            <a:r>
              <a:rPr lang="en-US" sz="2400" b="1" dirty="0"/>
              <a:t>Docker Containers</a:t>
            </a:r>
            <a:endParaRPr lang="en-US" sz="2400" dirty="0"/>
          </a:p>
          <a:p>
            <a:pPr marL="342900" indent="-342900" algn="just">
              <a:lnSpc>
                <a:spcPct val="150000"/>
              </a:lnSpc>
              <a:buFont typeface="Arial" panose="020B0604020202020204" pitchFamily="34" charset="0"/>
              <a:buChar char="•"/>
            </a:pPr>
            <a:r>
              <a:rPr lang="en-US" sz="2400" dirty="0"/>
              <a:t>A Docker container, as discussed above, wraps an application’s software into an invisible box with everything the application needs to run. </a:t>
            </a:r>
            <a:endParaRPr lang="en-US" sz="2400" dirty="0" smtClean="0"/>
          </a:p>
          <a:p>
            <a:pPr marL="342900" indent="-342900" algn="just">
              <a:lnSpc>
                <a:spcPct val="150000"/>
              </a:lnSpc>
              <a:buFont typeface="Arial" panose="020B0604020202020204" pitchFamily="34" charset="0"/>
              <a:buChar char="•"/>
            </a:pPr>
            <a:r>
              <a:rPr lang="en-US" sz="2400" dirty="0"/>
              <a:t>That includes the operating system, application code, runtime, system tools, system libraries, and etc. Docker containers are built off Docker images. </a:t>
            </a:r>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176823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2" name="Rectangle 1"/>
          <p:cNvSpPr/>
          <p:nvPr/>
        </p:nvSpPr>
        <p:spPr>
          <a:xfrm>
            <a:off x="341258" y="869341"/>
            <a:ext cx="11047178" cy="4339650"/>
          </a:xfrm>
          <a:prstGeom prst="rect">
            <a:avLst/>
          </a:prstGeom>
        </p:spPr>
        <p:txBody>
          <a:bodyPr wrap="square">
            <a:spAutoFit/>
          </a:bodyPr>
          <a:lstStyle/>
          <a:p>
            <a:pPr fontAlgn="base"/>
            <a:endParaRPr lang="en-US" sz="2400" dirty="0"/>
          </a:p>
          <a:p>
            <a:pPr marL="342900" indent="-342900" algn="just">
              <a:lnSpc>
                <a:spcPct val="150000"/>
              </a:lnSpc>
              <a:buFont typeface="Arial" panose="020B0604020202020204" pitchFamily="34" charset="0"/>
              <a:buChar char="•"/>
            </a:pPr>
            <a:r>
              <a:rPr lang="en-US" sz="2400" dirty="0"/>
              <a:t>Docker eco system is a set of software or packages required to build container. It includes</a:t>
            </a:r>
          </a:p>
          <a:p>
            <a:pPr marL="342900" indent="-342900" algn="just">
              <a:lnSpc>
                <a:spcPct val="150000"/>
              </a:lnSpc>
              <a:buFont typeface="Arial" panose="020B0604020202020204" pitchFamily="34" charset="0"/>
              <a:buChar char="•"/>
            </a:pPr>
            <a:r>
              <a:rPr lang="en-US" sz="2400" dirty="0"/>
              <a:t>1.      Docker daemon</a:t>
            </a:r>
          </a:p>
          <a:p>
            <a:pPr marL="342900" indent="-342900" algn="just">
              <a:lnSpc>
                <a:spcPct val="150000"/>
              </a:lnSpc>
              <a:buFont typeface="Arial" panose="020B0604020202020204" pitchFamily="34" charset="0"/>
              <a:buChar char="•"/>
            </a:pPr>
            <a:r>
              <a:rPr lang="en-US" sz="2400" dirty="0"/>
              <a:t>2.      Docker client</a:t>
            </a:r>
          </a:p>
          <a:p>
            <a:pPr marL="342900" indent="-342900" algn="just">
              <a:lnSpc>
                <a:spcPct val="150000"/>
              </a:lnSpc>
              <a:buFont typeface="Arial" panose="020B0604020202020204" pitchFamily="34" charset="0"/>
              <a:buChar char="•"/>
            </a:pPr>
            <a:r>
              <a:rPr lang="en-US" sz="2400" dirty="0"/>
              <a:t>3.      Docker hub</a:t>
            </a:r>
          </a:p>
          <a:p>
            <a:pPr marL="342900" indent="-342900" algn="just">
              <a:lnSpc>
                <a:spcPct val="150000"/>
              </a:lnSpc>
              <a:buFont typeface="Arial" panose="020B0604020202020204" pitchFamily="34" charset="0"/>
              <a:buChar char="•"/>
            </a:pPr>
            <a:r>
              <a:rPr lang="en-US" sz="2400" dirty="0"/>
              <a:t>4.      Docker images</a:t>
            </a:r>
          </a:p>
          <a:p>
            <a:pPr marL="342900" indent="-342900" algn="just">
              <a:lnSpc>
                <a:spcPct val="150000"/>
              </a:lnSpc>
              <a:buFont typeface="Arial" panose="020B0604020202020204" pitchFamily="34" charset="0"/>
              <a:buChar char="•"/>
            </a:pPr>
            <a:r>
              <a:rPr lang="en-US" sz="2400" dirty="0"/>
              <a:t>5. </a:t>
            </a:r>
            <a:r>
              <a:rPr lang="en-US" sz="2400" dirty="0" smtClean="0"/>
              <a:t>	 Docker </a:t>
            </a:r>
            <a:r>
              <a:rPr lang="en-US" sz="2400" dirty="0"/>
              <a:t>host </a:t>
            </a:r>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1079612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pic>
        <p:nvPicPr>
          <p:cNvPr id="5" name="Picture 4"/>
          <p:cNvPicPr>
            <a:picLocks noChangeAspect="1"/>
          </p:cNvPicPr>
          <p:nvPr/>
        </p:nvPicPr>
        <p:blipFill>
          <a:blip r:embed="rId3"/>
          <a:stretch>
            <a:fillRect/>
          </a:stretch>
        </p:blipFill>
        <p:spPr>
          <a:xfrm>
            <a:off x="-482154" y="246612"/>
            <a:ext cx="13156308" cy="6364776"/>
          </a:xfrm>
          <a:prstGeom prst="rect">
            <a:avLst/>
          </a:prstGeom>
        </p:spPr>
      </p:pic>
    </p:spTree>
    <p:extLst>
      <p:ext uri="{BB962C8B-B14F-4D97-AF65-F5344CB8AC3E}">
        <p14:creationId xmlns:p14="http://schemas.microsoft.com/office/powerpoint/2010/main" val="2202374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3" name="Rectangle 2"/>
          <p:cNvSpPr/>
          <p:nvPr/>
        </p:nvSpPr>
        <p:spPr>
          <a:xfrm>
            <a:off x="341258" y="1957757"/>
            <a:ext cx="11753759" cy="1938992"/>
          </a:xfrm>
          <a:prstGeom prst="rect">
            <a:avLst/>
          </a:prstGeom>
        </p:spPr>
        <p:txBody>
          <a:bodyPr wrap="square">
            <a:spAutoFit/>
          </a:bodyPr>
          <a:lstStyle/>
          <a:p>
            <a:pPr algn="just" fontAlgn="base"/>
            <a:r>
              <a:rPr lang="en-US" sz="2400" b="1" dirty="0"/>
              <a:t>Docker daemon/server/engine </a:t>
            </a:r>
            <a:r>
              <a:rPr lang="en-US" sz="2400" b="1" dirty="0" smtClean="0"/>
              <a:t>:</a:t>
            </a:r>
          </a:p>
          <a:p>
            <a:pPr marL="342900" indent="-342900" algn="just" fontAlgn="base">
              <a:buFont typeface="Arial" panose="020B0604020202020204" pitchFamily="34" charset="0"/>
              <a:buChar char="•"/>
            </a:pPr>
            <a:r>
              <a:rPr lang="en-US" sz="2400" b="1" dirty="0" smtClean="0"/>
              <a:t>Docker </a:t>
            </a:r>
            <a:r>
              <a:rPr lang="en-US" sz="2400" b="1" dirty="0" err="1" smtClean="0"/>
              <a:t>deamon</a:t>
            </a:r>
            <a:r>
              <a:rPr lang="en-US" sz="2400" b="1" dirty="0" smtClean="0"/>
              <a:t> </a:t>
            </a:r>
            <a:r>
              <a:rPr lang="en-US" sz="2400" dirty="0" smtClean="0"/>
              <a:t>runs </a:t>
            </a:r>
            <a:r>
              <a:rPr lang="en-US" sz="2400" dirty="0"/>
              <a:t>on the host OS. </a:t>
            </a:r>
            <a:endParaRPr lang="en-US" sz="2400" dirty="0" smtClean="0"/>
          </a:p>
          <a:p>
            <a:pPr marL="342900" indent="-342900" algn="just" fontAlgn="base">
              <a:buFont typeface="Arial" panose="020B0604020202020204" pitchFamily="34" charset="0"/>
              <a:buChar char="•"/>
            </a:pPr>
            <a:r>
              <a:rPr lang="en-US" sz="2400" dirty="0" smtClean="0"/>
              <a:t>It </a:t>
            </a:r>
            <a:r>
              <a:rPr lang="en-US" sz="2400" dirty="0"/>
              <a:t>is responsible for running containers and manages </a:t>
            </a:r>
            <a:r>
              <a:rPr lang="en-US" sz="2400" dirty="0" err="1"/>
              <a:t>docker</a:t>
            </a:r>
            <a:r>
              <a:rPr lang="en-US" sz="2400" dirty="0"/>
              <a:t> services. </a:t>
            </a:r>
            <a:endParaRPr lang="en-US" sz="2400" dirty="0" smtClean="0"/>
          </a:p>
          <a:p>
            <a:pPr marL="342900" indent="-342900" algn="just" fontAlgn="base">
              <a:buFont typeface="Arial" panose="020B0604020202020204" pitchFamily="34" charset="0"/>
              <a:buChar char="•"/>
            </a:pPr>
            <a:r>
              <a:rPr lang="en-US" sz="2400" dirty="0" smtClean="0"/>
              <a:t>Docker </a:t>
            </a:r>
            <a:r>
              <a:rPr lang="en-US" sz="2400" dirty="0"/>
              <a:t>daemon can communicate with other daemons. It converts your image into container.</a:t>
            </a:r>
          </a:p>
        </p:txBody>
      </p:sp>
      <p:sp>
        <p:nvSpPr>
          <p:cNvPr id="6" name="Rectangle 5"/>
          <p:cNvSpPr/>
          <p:nvPr/>
        </p:nvSpPr>
        <p:spPr>
          <a:xfrm>
            <a:off x="471054" y="4266081"/>
            <a:ext cx="11623963" cy="1569660"/>
          </a:xfrm>
          <a:prstGeom prst="rect">
            <a:avLst/>
          </a:prstGeom>
        </p:spPr>
        <p:txBody>
          <a:bodyPr wrap="square">
            <a:spAutoFit/>
          </a:bodyPr>
          <a:lstStyle/>
          <a:p>
            <a:pPr algn="just" fontAlgn="base"/>
            <a:r>
              <a:rPr lang="en-US" sz="2400" b="1" dirty="0"/>
              <a:t>Docker </a:t>
            </a:r>
            <a:r>
              <a:rPr lang="en-US" sz="2400" b="1" dirty="0" smtClean="0"/>
              <a:t>Client </a:t>
            </a:r>
            <a:r>
              <a:rPr lang="en-US" sz="2400" b="1" dirty="0"/>
              <a:t>:</a:t>
            </a:r>
          </a:p>
          <a:p>
            <a:pPr marL="342900" indent="-342900" algn="just" fontAlgn="base">
              <a:buFont typeface="Arial" panose="020B0604020202020204" pitchFamily="34" charset="0"/>
              <a:buChar char="•"/>
            </a:pPr>
            <a:r>
              <a:rPr lang="en-US" sz="2400" dirty="0">
                <a:latin typeface="Segoe UI" panose="020B0502040204020203" pitchFamily="34" charset="0"/>
                <a:ea typeface="Times New Roman" panose="02020603050405020304" pitchFamily="18" charset="0"/>
              </a:rPr>
              <a:t>Docker user can interact with Docker daemon/server through a client</a:t>
            </a:r>
            <a:r>
              <a:rPr lang="en-US" sz="2400" dirty="0" smtClean="0">
                <a:latin typeface="Segoe UI" panose="020B0502040204020203" pitchFamily="34" charset="0"/>
                <a:ea typeface="Times New Roman" panose="02020603050405020304" pitchFamily="18" charset="0"/>
              </a:rPr>
              <a:t>.</a:t>
            </a:r>
          </a:p>
          <a:p>
            <a:pPr marL="342900" indent="-342900" algn="just" fontAlgn="base">
              <a:buFont typeface="Arial" panose="020B0604020202020204" pitchFamily="34" charset="0"/>
              <a:buChar char="•"/>
            </a:pPr>
            <a:r>
              <a:rPr lang="en-US" sz="2400" dirty="0" smtClean="0">
                <a:latin typeface="Segoe UI" panose="020B0502040204020203" pitchFamily="34" charset="0"/>
                <a:ea typeface="Times New Roman" panose="02020603050405020304" pitchFamily="18" charset="0"/>
              </a:rPr>
              <a:t>Docker </a:t>
            </a:r>
            <a:r>
              <a:rPr lang="en-US" sz="2400" dirty="0">
                <a:latin typeface="Segoe UI" panose="020B0502040204020203" pitchFamily="34" charset="0"/>
                <a:ea typeface="Times New Roman" panose="02020603050405020304" pitchFamily="18" charset="0"/>
              </a:rPr>
              <a:t>client uses commands and Rest API to communicate with the Docker daemon.</a:t>
            </a:r>
            <a:endParaRPr lang="en-US" sz="2400" dirty="0"/>
          </a:p>
        </p:txBody>
      </p:sp>
    </p:spTree>
    <p:extLst>
      <p:ext uri="{BB962C8B-B14F-4D97-AF65-F5344CB8AC3E}">
        <p14:creationId xmlns:p14="http://schemas.microsoft.com/office/powerpoint/2010/main" val="736397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3" name="Rectangle 2"/>
          <p:cNvSpPr/>
          <p:nvPr/>
        </p:nvSpPr>
        <p:spPr>
          <a:xfrm>
            <a:off x="341258" y="1957757"/>
            <a:ext cx="11753759" cy="461665"/>
          </a:xfrm>
          <a:prstGeom prst="rect">
            <a:avLst/>
          </a:prstGeom>
        </p:spPr>
        <p:txBody>
          <a:bodyPr wrap="square">
            <a:spAutoFit/>
          </a:bodyPr>
          <a:lstStyle/>
          <a:p>
            <a:pPr marL="342900" indent="-342900" fontAlgn="base">
              <a:buFont typeface="Arial" panose="020B0604020202020204" pitchFamily="34" charset="0"/>
              <a:buChar char="•"/>
            </a:pPr>
            <a:endParaRPr lang="en-US" sz="2400" dirty="0"/>
          </a:p>
        </p:txBody>
      </p:sp>
      <p:sp>
        <p:nvSpPr>
          <p:cNvPr id="2" name="Rectangle 1"/>
          <p:cNvSpPr/>
          <p:nvPr/>
        </p:nvSpPr>
        <p:spPr>
          <a:xfrm>
            <a:off x="443345" y="1080594"/>
            <a:ext cx="11471564" cy="4524315"/>
          </a:xfrm>
          <a:prstGeom prst="rect">
            <a:avLst/>
          </a:prstGeom>
        </p:spPr>
        <p:txBody>
          <a:bodyPr wrap="square">
            <a:spAutoFit/>
          </a:bodyPr>
          <a:lstStyle/>
          <a:p>
            <a:pPr lvl="0" algn="just" fontAlgn="base"/>
            <a:r>
              <a:rPr lang="en-US" sz="2400" b="1" dirty="0">
                <a:solidFill>
                  <a:prstClr val="black"/>
                </a:solidFill>
              </a:rPr>
              <a:t>Docker daemon/server/engine :</a:t>
            </a:r>
          </a:p>
          <a:p>
            <a:pPr algn="just" fontAlgn="base"/>
            <a:r>
              <a:rPr lang="en-US" sz="2400" b="1" dirty="0"/>
              <a:t>Docker </a:t>
            </a:r>
            <a:r>
              <a:rPr lang="en-US" sz="2400" b="1" dirty="0" smtClean="0"/>
              <a:t>Host </a:t>
            </a:r>
            <a:r>
              <a:rPr lang="en-US" sz="2400" b="1" dirty="0"/>
              <a:t>:</a:t>
            </a:r>
          </a:p>
          <a:p>
            <a:pPr marL="342900" indent="-342900" algn="just" fontAlgn="base">
              <a:buFont typeface="Arial" panose="020B0604020202020204" pitchFamily="34" charset="0"/>
              <a:buChar char="•"/>
            </a:pPr>
            <a:r>
              <a:rPr lang="en-US" sz="2400" dirty="0">
                <a:latin typeface="Segoe UI" panose="020B0502040204020203" pitchFamily="34" charset="0"/>
                <a:ea typeface="Times New Roman" panose="02020603050405020304" pitchFamily="18" charset="0"/>
              </a:rPr>
              <a:t>Docker Host </a:t>
            </a:r>
            <a:r>
              <a:rPr lang="en-US" sz="2400" dirty="0" smtClean="0">
                <a:latin typeface="Segoe UI" panose="020B0502040204020203" pitchFamily="34" charset="0"/>
                <a:ea typeface="Times New Roman" panose="02020603050405020304" pitchFamily="18" charset="0"/>
              </a:rPr>
              <a:t>provides </a:t>
            </a:r>
            <a:r>
              <a:rPr lang="en-US" sz="2400" dirty="0">
                <a:latin typeface="Segoe UI" panose="020B0502040204020203" pitchFamily="34" charset="0"/>
                <a:ea typeface="Times New Roman" panose="02020603050405020304" pitchFamily="18" charset="0"/>
              </a:rPr>
              <a:t>an environment to execute and run applications. </a:t>
            </a:r>
            <a:endParaRPr lang="en-US" sz="2400" dirty="0" smtClean="0">
              <a:latin typeface="Segoe UI" panose="020B0502040204020203" pitchFamily="34" charset="0"/>
              <a:ea typeface="Times New Roman" panose="02020603050405020304" pitchFamily="18" charset="0"/>
            </a:endParaRPr>
          </a:p>
          <a:p>
            <a:pPr marL="342900" indent="-342900" algn="just" fontAlgn="base">
              <a:buFont typeface="Arial" panose="020B0604020202020204" pitchFamily="34" charset="0"/>
              <a:buChar char="•"/>
            </a:pPr>
            <a:r>
              <a:rPr lang="en-US" sz="2400" dirty="0" smtClean="0">
                <a:latin typeface="Segoe UI" panose="020B0502040204020203" pitchFamily="34" charset="0"/>
                <a:ea typeface="Times New Roman" panose="02020603050405020304" pitchFamily="18" charset="0"/>
              </a:rPr>
              <a:t>It </a:t>
            </a:r>
            <a:r>
              <a:rPr lang="en-US" sz="2400" dirty="0">
                <a:latin typeface="Segoe UI" panose="020B0502040204020203" pitchFamily="34" charset="0"/>
                <a:ea typeface="Times New Roman" panose="02020603050405020304" pitchFamily="18" charset="0"/>
              </a:rPr>
              <a:t>contains </a:t>
            </a:r>
            <a:r>
              <a:rPr lang="en-US" sz="2400" dirty="0" err="1">
                <a:latin typeface="Segoe UI" panose="020B0502040204020203" pitchFamily="34" charset="0"/>
                <a:ea typeface="Times New Roman" panose="02020603050405020304" pitchFamily="18" charset="0"/>
              </a:rPr>
              <a:t>docker</a:t>
            </a:r>
            <a:r>
              <a:rPr lang="en-US" sz="2400" dirty="0">
                <a:latin typeface="Segoe UI" panose="020B0502040204020203" pitchFamily="34" charset="0"/>
                <a:ea typeface="Times New Roman" panose="02020603050405020304" pitchFamily="18" charset="0"/>
              </a:rPr>
              <a:t> daemon, images, containers, networks and storages</a:t>
            </a:r>
            <a:r>
              <a:rPr lang="en-US" sz="2400" dirty="0" smtClean="0">
                <a:latin typeface="Segoe UI" panose="020B0502040204020203" pitchFamily="34" charset="0"/>
                <a:ea typeface="Times New Roman" panose="02020603050405020304" pitchFamily="18" charset="0"/>
              </a:rPr>
              <a:t>.</a:t>
            </a:r>
          </a:p>
          <a:p>
            <a:pPr algn="just" fontAlgn="base"/>
            <a:r>
              <a:rPr lang="en-US" sz="2400" b="1" dirty="0"/>
              <a:t>Docker Hub/Registry</a:t>
            </a:r>
            <a:r>
              <a:rPr lang="en-US" sz="2400" dirty="0"/>
              <a:t> </a:t>
            </a:r>
            <a:endParaRPr lang="en-US" sz="2400" dirty="0" smtClean="0"/>
          </a:p>
          <a:p>
            <a:pPr marL="342900" indent="-342900" algn="just" fontAlgn="base">
              <a:buFont typeface="Arial" panose="020B0604020202020204" pitchFamily="34" charset="0"/>
              <a:buChar char="•"/>
            </a:pPr>
            <a:r>
              <a:rPr lang="en-US" sz="2400" dirty="0" smtClean="0"/>
              <a:t>Docker </a:t>
            </a:r>
            <a:r>
              <a:rPr lang="en-US" sz="2400" dirty="0"/>
              <a:t>registry/hub manages (keeps images category wise) and stores Docker images. There are two types of registries in the Docker.</a:t>
            </a:r>
          </a:p>
          <a:p>
            <a:pPr algn="just" fontAlgn="base"/>
            <a:r>
              <a:rPr lang="en-US" sz="2400" dirty="0"/>
              <a:t>1.      Public Registry – is also called as Docker hub. It is accessible for everyone.</a:t>
            </a:r>
          </a:p>
          <a:p>
            <a:pPr algn="just" fontAlgn="base"/>
            <a:r>
              <a:rPr lang="en-US" sz="2400" dirty="0"/>
              <a:t>2.      Private Registry – is used to share images within the enterprise</a:t>
            </a:r>
          </a:p>
          <a:p>
            <a:pPr algn="just" fontAlgn="base"/>
            <a:r>
              <a:rPr lang="en-US" sz="2400" b="1" dirty="0"/>
              <a:t>Docker Images </a:t>
            </a:r>
            <a:endParaRPr lang="en-US" sz="2400" dirty="0" smtClean="0"/>
          </a:p>
          <a:p>
            <a:pPr marL="342900" indent="-342900" algn="just" fontAlgn="base">
              <a:buFont typeface="Arial" panose="020B0604020202020204" pitchFamily="34" charset="0"/>
              <a:buChar char="•"/>
            </a:pPr>
            <a:r>
              <a:rPr lang="en-US" sz="2400" dirty="0" smtClean="0"/>
              <a:t> </a:t>
            </a:r>
            <a:r>
              <a:rPr lang="en-US" sz="2400" dirty="0"/>
              <a:t>are the read only </a:t>
            </a:r>
            <a:r>
              <a:rPr lang="en-US" sz="2400" b="1" dirty="0"/>
              <a:t>binary templates </a:t>
            </a:r>
            <a:r>
              <a:rPr lang="en-US" sz="2400" dirty="0"/>
              <a:t>used to create Docker containers </a:t>
            </a:r>
          </a:p>
          <a:p>
            <a:pPr algn="just" fontAlgn="base"/>
            <a:endParaRPr lang="en-US" sz="2400" dirty="0"/>
          </a:p>
        </p:txBody>
      </p:sp>
    </p:spTree>
    <p:extLst>
      <p:ext uri="{BB962C8B-B14F-4D97-AF65-F5344CB8AC3E}">
        <p14:creationId xmlns:p14="http://schemas.microsoft.com/office/powerpoint/2010/main" val="122058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3" name="Rectangle 2"/>
          <p:cNvSpPr/>
          <p:nvPr/>
        </p:nvSpPr>
        <p:spPr>
          <a:xfrm>
            <a:off x="341258" y="1957757"/>
            <a:ext cx="11753759" cy="1938992"/>
          </a:xfrm>
          <a:prstGeom prst="rect">
            <a:avLst/>
          </a:prstGeom>
        </p:spPr>
        <p:txBody>
          <a:bodyPr wrap="square">
            <a:spAutoFit/>
          </a:bodyPr>
          <a:lstStyle/>
          <a:p>
            <a:pPr marL="342900" indent="-342900" fontAlgn="base">
              <a:buFont typeface="Arial" panose="020B0604020202020204" pitchFamily="34" charset="0"/>
              <a:buChar char="•"/>
            </a:pPr>
            <a:r>
              <a:rPr lang="en-US" sz="2400" b="1" dirty="0"/>
              <a:t>Docker Container </a:t>
            </a:r>
            <a:r>
              <a:rPr lang="en-US" sz="2400" dirty="0"/>
              <a:t>– Holds entire packages needed to run application or in other words, </a:t>
            </a:r>
            <a:endParaRPr lang="en-US" sz="2400" dirty="0" smtClean="0"/>
          </a:p>
          <a:p>
            <a:pPr marL="342900" indent="-342900" fontAlgn="base">
              <a:buFont typeface="Arial" panose="020B0604020202020204" pitchFamily="34" charset="0"/>
              <a:buChar char="•"/>
            </a:pPr>
            <a:r>
              <a:rPr lang="en-US" sz="2400" dirty="0" smtClean="0"/>
              <a:t>we </a:t>
            </a:r>
            <a:r>
              <a:rPr lang="en-US" sz="2400" dirty="0"/>
              <a:t>can say that, the image is a template and the </a:t>
            </a:r>
            <a:r>
              <a:rPr lang="en-US" sz="2400" b="1" dirty="0"/>
              <a:t>container is a running form of that template</a:t>
            </a:r>
            <a:r>
              <a:rPr lang="en-US" sz="2400" dirty="0"/>
              <a:t>. </a:t>
            </a:r>
            <a:endParaRPr lang="en-US" sz="2400" dirty="0" smtClean="0"/>
          </a:p>
          <a:p>
            <a:pPr marL="342900" indent="-342900" fontAlgn="base">
              <a:buFont typeface="Arial" panose="020B0604020202020204" pitchFamily="34" charset="0"/>
              <a:buChar char="•"/>
            </a:pPr>
            <a:r>
              <a:rPr lang="en-US" sz="2400" dirty="0" smtClean="0"/>
              <a:t>Container </a:t>
            </a:r>
            <a:r>
              <a:rPr lang="en-US" sz="2400" dirty="0"/>
              <a:t>is like a virtual machine</a:t>
            </a:r>
            <a:r>
              <a:rPr lang="en-US" sz="2400" dirty="0" smtClean="0"/>
              <a:t>.</a:t>
            </a:r>
          </a:p>
          <a:p>
            <a:pPr marL="342900" indent="-342900" fontAlgn="base">
              <a:buFont typeface="Arial" panose="020B0604020202020204" pitchFamily="34" charset="0"/>
              <a:buChar char="•"/>
            </a:pPr>
            <a:r>
              <a:rPr lang="en-US" sz="2400" dirty="0" smtClean="0"/>
              <a:t> </a:t>
            </a:r>
            <a:r>
              <a:rPr lang="en-US" sz="2400" dirty="0"/>
              <a:t>Images become container when they are run on Docker engine.</a:t>
            </a:r>
          </a:p>
        </p:txBody>
      </p:sp>
    </p:spTree>
    <p:extLst>
      <p:ext uri="{BB962C8B-B14F-4D97-AF65-F5344CB8AC3E}">
        <p14:creationId xmlns:p14="http://schemas.microsoft.com/office/powerpoint/2010/main" val="920420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a:t>Docker </a:t>
            </a:r>
            <a:r>
              <a:rPr lang="en-US" sz="2400" b="1" dirty="0" smtClean="0"/>
              <a:t>Eco-System</a:t>
            </a:r>
            <a:endParaRPr lang="en-US" sz="2400" b="1" dirty="0"/>
          </a:p>
        </p:txBody>
      </p:sp>
      <p:sp>
        <p:nvSpPr>
          <p:cNvPr id="3" name="Rectangle 2"/>
          <p:cNvSpPr/>
          <p:nvPr/>
        </p:nvSpPr>
        <p:spPr>
          <a:xfrm>
            <a:off x="341258" y="1957757"/>
            <a:ext cx="11753759" cy="1754326"/>
          </a:xfrm>
          <a:prstGeom prst="rect">
            <a:avLst/>
          </a:prstGeom>
        </p:spPr>
        <p:txBody>
          <a:bodyPr wrap="square">
            <a:spAutoFit/>
          </a:bodyPr>
          <a:lstStyle/>
          <a:p>
            <a:r>
              <a:rPr lang="en-US" dirty="0"/>
              <a:t>Creating container from a </a:t>
            </a:r>
            <a:r>
              <a:rPr lang="en-US" dirty="0" err="1"/>
              <a:t>Dockerfile</a:t>
            </a:r>
            <a:endParaRPr lang="en-US" dirty="0"/>
          </a:p>
          <a:p>
            <a:r>
              <a:rPr lang="en-US" dirty="0"/>
              <a:t>Follow these steps to create a container from </a:t>
            </a:r>
            <a:r>
              <a:rPr lang="en-US" dirty="0" err="1"/>
              <a:t>Dockerfile</a:t>
            </a:r>
            <a:r>
              <a:rPr lang="en-US" dirty="0"/>
              <a:t> </a:t>
            </a:r>
          </a:p>
          <a:p>
            <a:r>
              <a:rPr lang="en-US" dirty="0"/>
              <a:t>1.      Create a file named </a:t>
            </a:r>
            <a:r>
              <a:rPr lang="en-US" dirty="0" err="1"/>
              <a:t>Dockerfile</a:t>
            </a:r>
            <a:endParaRPr lang="en-US" dirty="0"/>
          </a:p>
          <a:p>
            <a:r>
              <a:rPr lang="en-US" dirty="0"/>
              <a:t>2.      Add instructions in file</a:t>
            </a:r>
          </a:p>
          <a:p>
            <a:r>
              <a:rPr lang="en-US" dirty="0"/>
              <a:t>3.      Build </a:t>
            </a:r>
            <a:r>
              <a:rPr lang="en-US" dirty="0" err="1"/>
              <a:t>Dockerfile</a:t>
            </a:r>
            <a:r>
              <a:rPr lang="en-US" dirty="0"/>
              <a:t> to create image </a:t>
            </a:r>
          </a:p>
          <a:p>
            <a:r>
              <a:rPr lang="en-US" dirty="0"/>
              <a:t>4.      Run image to create a container</a:t>
            </a:r>
          </a:p>
        </p:txBody>
      </p:sp>
    </p:spTree>
    <p:extLst>
      <p:ext uri="{BB962C8B-B14F-4D97-AF65-F5344CB8AC3E}">
        <p14:creationId xmlns:p14="http://schemas.microsoft.com/office/powerpoint/2010/main" val="480722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Hadoop </a:t>
            </a:r>
            <a:r>
              <a:rPr lang="en-US" sz="4400" dirty="0" err="1" smtClean="0"/>
              <a:t>MapReduce</a:t>
            </a:r>
            <a:endParaRPr lang="en-US" sz="4400" dirty="0"/>
          </a:p>
        </p:txBody>
      </p:sp>
      <p:sp>
        <p:nvSpPr>
          <p:cNvPr id="3" name="Subtitle 2"/>
          <p:cNvSpPr>
            <a:spLocks noGrp="1"/>
          </p:cNvSpPr>
          <p:nvPr>
            <p:ph type="subTitle" idx="1"/>
          </p:nvPr>
        </p:nvSpPr>
        <p:spPr>
          <a:xfrm>
            <a:off x="1533099" y="3509963"/>
            <a:ext cx="9144000" cy="1655762"/>
          </a:xfrm>
        </p:spPr>
        <p:txBody>
          <a:bodyPr/>
          <a:lstStyle/>
          <a:p>
            <a:r>
              <a:rPr lang="en-US" dirty="0" smtClean="0"/>
              <a:t>Module 2 (continued)</a:t>
            </a:r>
            <a:endParaRPr lang="en-US" dirty="0"/>
          </a:p>
        </p:txBody>
      </p:sp>
      <p:sp>
        <p:nvSpPr>
          <p:cNvPr id="4" name="Rectangle 3"/>
          <p:cNvSpPr/>
          <p:nvPr/>
        </p:nvSpPr>
        <p:spPr>
          <a:xfrm>
            <a:off x="3239069" y="4429919"/>
            <a:ext cx="6096000" cy="369332"/>
          </a:xfrm>
          <a:prstGeom prst="rect">
            <a:avLst/>
          </a:prstGeom>
        </p:spPr>
        <p:txBody>
          <a:bodyPr>
            <a:spAutoFit/>
          </a:bodyPr>
          <a:lstStyle/>
          <a:p>
            <a:pPr lvl="0"/>
            <a:r>
              <a:rPr lang="en-US" b="1" dirty="0" smtClean="0">
                <a:solidFill>
                  <a:srgbClr val="002060"/>
                </a:solidFill>
              </a:rPr>
              <a:t>From relevant sources</a:t>
            </a:r>
            <a:endParaRPr lang="en-US" b="1" dirty="0"/>
          </a:p>
        </p:txBody>
      </p:sp>
    </p:spTree>
    <p:extLst>
      <p:ext uri="{BB962C8B-B14F-4D97-AF65-F5344CB8AC3E}">
        <p14:creationId xmlns:p14="http://schemas.microsoft.com/office/powerpoint/2010/main" val="27675923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30" y="440870"/>
            <a:ext cx="12132129" cy="6123215"/>
          </a:xfrm>
        </p:spPr>
        <p:txBody>
          <a:bodyPr>
            <a:normAutofit fontScale="85000" lnSpcReduction="10000"/>
          </a:bodyPr>
          <a:lstStyle/>
          <a:p>
            <a:pPr algn="just">
              <a:lnSpc>
                <a:spcPct val="150000"/>
              </a:lnSpc>
            </a:pPr>
            <a:r>
              <a:rPr lang="en-US" sz="2400" dirty="0"/>
              <a:t>Hadoop is an open-source software framework that supports </a:t>
            </a:r>
            <a:r>
              <a:rPr lang="en-US" sz="2400" u="sng" dirty="0"/>
              <a:t>scalable distributed applications </a:t>
            </a:r>
            <a:r>
              <a:rPr lang="en-US" sz="2400" dirty="0"/>
              <a:t>.</a:t>
            </a:r>
          </a:p>
          <a:p>
            <a:pPr algn="just">
              <a:lnSpc>
                <a:spcPct val="150000"/>
              </a:lnSpc>
            </a:pPr>
            <a:r>
              <a:rPr lang="en-US" sz="2400" dirty="0"/>
              <a:t>Hadoop supports running applications </a:t>
            </a:r>
            <a:r>
              <a:rPr lang="en-US" sz="2400" u="sng" dirty="0"/>
              <a:t>on large clusters of commodity hardware</a:t>
            </a:r>
            <a:r>
              <a:rPr lang="en-US" sz="2400" dirty="0"/>
              <a:t> and provide fast and reliable analysis of </a:t>
            </a:r>
            <a:r>
              <a:rPr lang="en-US" sz="2400" u="sng" dirty="0"/>
              <a:t>both structured and unstructured data</a:t>
            </a:r>
            <a:r>
              <a:rPr lang="en-US" sz="2400" dirty="0" smtClean="0"/>
              <a:t>.</a:t>
            </a:r>
          </a:p>
          <a:p>
            <a:pPr algn="just">
              <a:lnSpc>
                <a:spcPct val="150000"/>
              </a:lnSpc>
            </a:pPr>
            <a:r>
              <a:rPr lang="en-US" sz="2400" dirty="0" err="1"/>
              <a:t>Hadoop</a:t>
            </a:r>
            <a:r>
              <a:rPr lang="en-US" sz="2400" dirty="0"/>
              <a:t> is an </a:t>
            </a:r>
            <a:r>
              <a:rPr lang="en-US" sz="2400" u="sng" dirty="0"/>
              <a:t>implementation of </a:t>
            </a:r>
            <a:r>
              <a:rPr lang="en-US" sz="2400" u="sng" dirty="0" err="1"/>
              <a:t>MapReduce</a:t>
            </a:r>
            <a:r>
              <a:rPr lang="en-US" sz="2400" dirty="0"/>
              <a:t>, an application programming model developed by Google, which provides two fundamental operations for data processing: map and reduce. </a:t>
            </a:r>
            <a:endParaRPr lang="en-US" sz="2400" dirty="0" smtClean="0"/>
          </a:p>
          <a:p>
            <a:pPr algn="just">
              <a:lnSpc>
                <a:spcPct val="150000"/>
              </a:lnSpc>
            </a:pPr>
            <a:r>
              <a:rPr lang="en-US" sz="2400" b="1" dirty="0" smtClean="0"/>
              <a:t>Map</a:t>
            </a:r>
            <a:r>
              <a:rPr lang="en-US" sz="2400" dirty="0" smtClean="0"/>
              <a:t> - transforms </a:t>
            </a:r>
            <a:r>
              <a:rPr lang="en-US" sz="2400" dirty="0"/>
              <a:t>and synthesizes the input data provided by the user; </a:t>
            </a:r>
            <a:endParaRPr lang="en-US" sz="2400" dirty="0" smtClean="0"/>
          </a:p>
          <a:p>
            <a:pPr algn="just">
              <a:lnSpc>
                <a:spcPct val="150000"/>
              </a:lnSpc>
            </a:pPr>
            <a:r>
              <a:rPr lang="en-US" sz="2400" b="1" dirty="0" smtClean="0"/>
              <a:t>Reduce</a:t>
            </a:r>
            <a:r>
              <a:rPr lang="en-US" sz="2400" dirty="0" smtClean="0"/>
              <a:t> - aggregates </a:t>
            </a:r>
            <a:r>
              <a:rPr lang="en-US" sz="2400" dirty="0"/>
              <a:t>the output obtained by the map operations</a:t>
            </a:r>
          </a:p>
          <a:p>
            <a:pPr algn="just">
              <a:lnSpc>
                <a:spcPct val="150000"/>
              </a:lnSpc>
            </a:pPr>
            <a:r>
              <a:rPr lang="en-US" sz="2400" dirty="0"/>
              <a:t>Hadoop uses simple programming model.</a:t>
            </a:r>
          </a:p>
          <a:p>
            <a:pPr algn="just">
              <a:lnSpc>
                <a:spcPct val="150000"/>
              </a:lnSpc>
            </a:pPr>
            <a:r>
              <a:rPr lang="en-US" sz="2400" dirty="0"/>
              <a:t>Hadoop can scale from single servers to thousands of machines, each offering local computation and </a:t>
            </a:r>
            <a:r>
              <a:rPr lang="en-US" sz="2400" dirty="0" smtClean="0"/>
              <a:t>storage.</a:t>
            </a:r>
          </a:p>
          <a:p>
            <a:pPr algn="just">
              <a:lnSpc>
                <a:spcPct val="150000"/>
              </a:lnSpc>
            </a:pPr>
            <a:r>
              <a:rPr lang="en-US" sz="2400" dirty="0" err="1" smtClean="0"/>
              <a:t>Hadoop</a:t>
            </a:r>
            <a:r>
              <a:rPr lang="en-US" sz="2400" dirty="0" smtClean="0"/>
              <a:t> Distributed File System design is based on the design of </a:t>
            </a:r>
            <a:r>
              <a:rPr lang="en-US" sz="2400" u="sng" dirty="0" smtClean="0"/>
              <a:t>Google File System</a:t>
            </a:r>
            <a:r>
              <a:rPr lang="en-US" sz="2400" dirty="0" smtClean="0"/>
              <a:t>. It’s notion is “</a:t>
            </a:r>
            <a:r>
              <a:rPr lang="en-US" sz="2400" u="sng" dirty="0" smtClean="0"/>
              <a:t>Write Once Read Multiple times</a:t>
            </a:r>
            <a:r>
              <a:rPr lang="en-US" sz="2400" dirty="0" smtClean="0"/>
              <a:t>”.</a:t>
            </a:r>
          </a:p>
          <a:p>
            <a:pPr algn="just">
              <a:lnSpc>
                <a:spcPct val="150000"/>
              </a:lnSpc>
            </a:pPr>
            <a:endParaRPr lang="en-US" sz="2400" dirty="0"/>
          </a:p>
        </p:txBody>
      </p:sp>
      <p:sp>
        <p:nvSpPr>
          <p:cNvPr id="5" name="Rectangle 4"/>
          <p:cNvSpPr/>
          <p:nvPr/>
        </p:nvSpPr>
        <p:spPr>
          <a:xfrm>
            <a:off x="3135086" y="0"/>
            <a:ext cx="6934200" cy="461665"/>
          </a:xfrm>
          <a:prstGeom prst="rect">
            <a:avLst/>
          </a:prstGeom>
        </p:spPr>
        <p:txBody>
          <a:bodyPr wrap="square">
            <a:spAutoFit/>
          </a:bodyPr>
          <a:lstStyle/>
          <a:p>
            <a:r>
              <a:rPr lang="en-US" sz="2400" b="1" dirty="0"/>
              <a:t>Platform For Managing Big Data   - </a:t>
            </a:r>
            <a:r>
              <a:rPr lang="en-US" sz="2400" b="1" dirty="0" err="1"/>
              <a:t>Hadoop</a:t>
            </a:r>
            <a:endParaRPr lang="en-US" dirty="0"/>
          </a:p>
        </p:txBody>
      </p:sp>
    </p:spTree>
    <p:extLst>
      <p:ext uri="{BB962C8B-B14F-4D97-AF65-F5344CB8AC3E}">
        <p14:creationId xmlns:p14="http://schemas.microsoft.com/office/powerpoint/2010/main" val="2818930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3" name="Rectangle 2"/>
          <p:cNvSpPr/>
          <p:nvPr/>
        </p:nvSpPr>
        <p:spPr>
          <a:xfrm>
            <a:off x="341258" y="1957757"/>
            <a:ext cx="11753759" cy="2308324"/>
          </a:xfrm>
          <a:prstGeom prst="rect">
            <a:avLst/>
          </a:prstGeom>
        </p:spPr>
        <p:txBody>
          <a:bodyPr wrap="square">
            <a:spAutoFit/>
          </a:bodyPr>
          <a:lstStyle/>
          <a:p>
            <a:pPr marL="342900" indent="-342900" fontAlgn="base">
              <a:buFont typeface="Arial" panose="020B0604020202020204" pitchFamily="34" charset="0"/>
              <a:buChar char="•"/>
            </a:pPr>
            <a:r>
              <a:rPr lang="en-US" sz="2400" dirty="0" err="1">
                <a:solidFill>
                  <a:srgbClr val="202124"/>
                </a:solidFill>
                <a:latin typeface="Google Sans"/>
              </a:rPr>
              <a:t>MapReduce</a:t>
            </a:r>
            <a:r>
              <a:rPr lang="en-US" sz="2400" dirty="0">
                <a:solidFill>
                  <a:srgbClr val="202124"/>
                </a:solidFill>
                <a:latin typeface="Google Sans"/>
              </a:rPr>
              <a:t> is </a:t>
            </a:r>
            <a:r>
              <a:rPr lang="en-US" sz="2400" dirty="0">
                <a:solidFill>
                  <a:srgbClr val="040C28"/>
                </a:solidFill>
                <a:latin typeface="Google Sans"/>
              </a:rPr>
              <a:t>a big data analysis model that processes data sets using a parallel algorithm on computer clusters</a:t>
            </a:r>
            <a:r>
              <a:rPr lang="en-US" sz="2400" dirty="0">
                <a:solidFill>
                  <a:srgbClr val="202124"/>
                </a:solidFill>
                <a:latin typeface="Google Sans"/>
              </a:rPr>
              <a:t>, typically Apache Hadoop clusters or cloud systems like Amazon Elastic </a:t>
            </a:r>
            <a:r>
              <a:rPr lang="en-US" sz="2400" dirty="0" err="1">
                <a:solidFill>
                  <a:srgbClr val="202124"/>
                </a:solidFill>
                <a:latin typeface="Google Sans"/>
              </a:rPr>
              <a:t>MapReduce</a:t>
            </a:r>
            <a:r>
              <a:rPr lang="en-US" sz="2400" dirty="0">
                <a:solidFill>
                  <a:srgbClr val="202124"/>
                </a:solidFill>
                <a:latin typeface="Google Sans"/>
              </a:rPr>
              <a:t> (EMR) clusters. </a:t>
            </a:r>
            <a:endParaRPr lang="en-US" sz="2400" dirty="0" smtClean="0">
              <a:solidFill>
                <a:srgbClr val="202124"/>
              </a:solidFill>
              <a:latin typeface="Google Sans"/>
            </a:endParaRPr>
          </a:p>
          <a:p>
            <a:pPr marL="342900" indent="-342900" algn="just" fontAlgn="base">
              <a:buFont typeface="Arial" panose="020B0604020202020204" pitchFamily="34" charset="0"/>
              <a:buChar char="•"/>
            </a:pPr>
            <a:r>
              <a:rPr lang="en-US" sz="2400" dirty="0" smtClean="0">
                <a:solidFill>
                  <a:srgbClr val="202124"/>
                </a:solidFill>
                <a:latin typeface="Google Sans"/>
              </a:rPr>
              <a:t>A </a:t>
            </a:r>
            <a:r>
              <a:rPr lang="en-US" sz="2400" b="1" dirty="0">
                <a:solidFill>
                  <a:srgbClr val="202124"/>
                </a:solidFill>
                <a:latin typeface="Google Sans"/>
              </a:rPr>
              <a:t>software framework and programming model called </a:t>
            </a:r>
            <a:r>
              <a:rPr lang="en-US" sz="2400" b="1" dirty="0" err="1">
                <a:solidFill>
                  <a:srgbClr val="202124"/>
                </a:solidFill>
                <a:latin typeface="Google Sans"/>
              </a:rPr>
              <a:t>MapReduce</a:t>
            </a:r>
            <a:r>
              <a:rPr lang="en-US" sz="2400" b="1" dirty="0">
                <a:solidFill>
                  <a:srgbClr val="202124"/>
                </a:solidFill>
                <a:latin typeface="Google Sans"/>
              </a:rPr>
              <a:t> </a:t>
            </a:r>
            <a:r>
              <a:rPr lang="en-US" sz="2400" dirty="0">
                <a:solidFill>
                  <a:srgbClr val="202124"/>
                </a:solidFill>
                <a:latin typeface="Google Sans"/>
              </a:rPr>
              <a:t>is used to process enormous volumes of </a:t>
            </a:r>
            <a:r>
              <a:rPr lang="en-US" sz="2400" dirty="0" smtClean="0">
                <a:solidFill>
                  <a:srgbClr val="202124"/>
                </a:solidFill>
                <a:latin typeface="Google Sans"/>
              </a:rPr>
              <a:t>data( Big Data).</a:t>
            </a:r>
          </a:p>
          <a:p>
            <a:pPr algn="just" fontAlgn="base"/>
            <a:endParaRPr lang="en-US" sz="2400" dirty="0"/>
          </a:p>
        </p:txBody>
      </p:sp>
    </p:spTree>
    <p:extLst>
      <p:ext uri="{BB962C8B-B14F-4D97-AF65-F5344CB8AC3E}">
        <p14:creationId xmlns:p14="http://schemas.microsoft.com/office/powerpoint/2010/main" val="1611358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0306"/>
            <a:ext cx="10515600" cy="5746657"/>
          </a:xfrm>
        </p:spPr>
        <p:txBody>
          <a:bodyPr>
            <a:normAutofit/>
          </a:bodyPr>
          <a:lstStyle/>
          <a:p>
            <a:pPr algn="just">
              <a:lnSpc>
                <a:spcPct val="150000"/>
              </a:lnSpc>
            </a:pPr>
            <a:r>
              <a:rPr lang="en-US" sz="2400" dirty="0" smtClean="0"/>
              <a:t>The third type of cloud setup named “hybrid cloud,” in which a </a:t>
            </a:r>
            <a:r>
              <a:rPr lang="en-US" sz="2400" b="1" dirty="0" smtClean="0"/>
              <a:t>combination </a:t>
            </a:r>
            <a:r>
              <a:rPr lang="en-US" sz="2400" dirty="0" smtClean="0"/>
              <a:t>of </a:t>
            </a:r>
            <a:r>
              <a:rPr lang="en-US" sz="2400" b="1" u="sng" dirty="0" smtClean="0"/>
              <a:t>private</a:t>
            </a:r>
            <a:r>
              <a:rPr lang="en-US" sz="2400" u="sng" dirty="0" smtClean="0"/>
              <a:t>/internal and </a:t>
            </a:r>
            <a:r>
              <a:rPr lang="en-US" sz="2400" b="1" u="sng" dirty="0" smtClean="0"/>
              <a:t>external cloud resources exist together</a:t>
            </a:r>
            <a:r>
              <a:rPr lang="en-US" sz="2400" u="sng" dirty="0" smtClean="0"/>
              <a:t> by enabling outsourcing of noncritical services and functions in public  cloud  and  keeping  the  critical  ones  internal</a:t>
            </a:r>
            <a:r>
              <a:rPr lang="en-US" sz="2400" dirty="0" smtClean="0"/>
              <a:t>.  </a:t>
            </a:r>
          </a:p>
          <a:p>
            <a:pPr algn="just">
              <a:lnSpc>
                <a:spcPct val="150000"/>
              </a:lnSpc>
            </a:pPr>
            <a:endParaRPr lang="en-US" sz="2400" dirty="0" smtClean="0"/>
          </a:p>
          <a:p>
            <a:pPr algn="just">
              <a:lnSpc>
                <a:spcPct val="150000"/>
              </a:lnSpc>
            </a:pPr>
            <a:r>
              <a:rPr lang="en-US" sz="2400" dirty="0" smtClean="0"/>
              <a:t>Hybrid  cloud’s  main function is to release resources from a public cloud and to handle sudden demand usage, which is called “cloud bursting.” </a:t>
            </a:r>
          </a:p>
          <a:p>
            <a:pPr marL="0" indent="0">
              <a:buNone/>
            </a:pPr>
            <a:endParaRPr lang="en-US" dirty="0"/>
          </a:p>
        </p:txBody>
      </p:sp>
    </p:spTree>
    <p:extLst>
      <p:ext uri="{BB962C8B-B14F-4D97-AF65-F5344CB8AC3E}">
        <p14:creationId xmlns:p14="http://schemas.microsoft.com/office/powerpoint/2010/main" val="30461966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4129"/>
            <a:ext cx="10515600" cy="6082834"/>
          </a:xfrm>
        </p:spPr>
        <p:txBody>
          <a:bodyPr/>
          <a:lstStyle/>
          <a:p>
            <a:pPr marL="0" indent="0">
              <a:buNone/>
            </a:pPr>
            <a:r>
              <a:rPr lang="en-US" u="sng" dirty="0"/>
              <a:t>Why HDFS works very well with Big Data</a:t>
            </a:r>
            <a:r>
              <a:rPr lang="en-US" u="sng" dirty="0" smtClean="0"/>
              <a:t>?</a:t>
            </a:r>
          </a:p>
          <a:p>
            <a:pPr marL="0" indent="0">
              <a:buNone/>
            </a:pPr>
            <a:endParaRPr lang="en-US" u="sng" dirty="0"/>
          </a:p>
          <a:p>
            <a:pPr lvl="0" algn="just">
              <a:lnSpc>
                <a:spcPct val="150000"/>
              </a:lnSpc>
            </a:pPr>
            <a:r>
              <a:rPr lang="en-US" sz="2000" dirty="0"/>
              <a:t>HDFS uses the </a:t>
            </a:r>
            <a:r>
              <a:rPr lang="en-US" sz="2000" b="1" u="sng" dirty="0" err="1"/>
              <a:t>MapReduce</a:t>
            </a:r>
            <a:r>
              <a:rPr lang="en-US" sz="2000" dirty="0"/>
              <a:t> method for access to data which is very </a:t>
            </a:r>
            <a:r>
              <a:rPr lang="en-US" sz="2000" dirty="0" smtClean="0"/>
              <a:t>fast.</a:t>
            </a:r>
            <a:endParaRPr lang="en-US" sz="2000" dirty="0"/>
          </a:p>
          <a:p>
            <a:pPr lvl="0" algn="just">
              <a:lnSpc>
                <a:spcPct val="150000"/>
              </a:lnSpc>
            </a:pPr>
            <a:r>
              <a:rPr lang="en-US" sz="2000" dirty="0"/>
              <a:t>It follows a </a:t>
            </a:r>
            <a:r>
              <a:rPr lang="en-US" sz="2000" u="sng" dirty="0"/>
              <a:t>data </a:t>
            </a:r>
            <a:r>
              <a:rPr lang="en-US" sz="2000" u="sng" dirty="0" smtClean="0"/>
              <a:t>coherency model (</a:t>
            </a:r>
            <a:r>
              <a:rPr lang="en-US" sz="2000" b="1" u="sng" dirty="0"/>
              <a:t>data</a:t>
            </a:r>
            <a:r>
              <a:rPr lang="en-US" sz="2000" u="sng" dirty="0"/>
              <a:t> is </a:t>
            </a:r>
            <a:r>
              <a:rPr lang="en-US" sz="2000" u="sng" dirty="0" smtClean="0"/>
              <a:t>coherent means,</a:t>
            </a:r>
            <a:r>
              <a:rPr lang="en-US" sz="2000" u="sng" dirty="0"/>
              <a:t> </a:t>
            </a:r>
            <a:r>
              <a:rPr lang="en-US" sz="2000" b="1" u="sng" dirty="0"/>
              <a:t>data</a:t>
            </a:r>
            <a:r>
              <a:rPr lang="en-US" sz="2000" u="sng" dirty="0"/>
              <a:t> on the server and all the clients is </a:t>
            </a:r>
            <a:r>
              <a:rPr lang="en-US" sz="2000" u="sng" dirty="0" smtClean="0"/>
              <a:t>synchronized</a:t>
            </a:r>
            <a:r>
              <a:rPr lang="en-US" sz="2000" u="sng" dirty="0"/>
              <a:t>)</a:t>
            </a:r>
            <a:r>
              <a:rPr lang="en-US" sz="2000" dirty="0" smtClean="0"/>
              <a:t>that </a:t>
            </a:r>
            <a:r>
              <a:rPr lang="en-US" sz="2000" dirty="0"/>
              <a:t>is simple to implement </a:t>
            </a:r>
            <a:r>
              <a:rPr lang="en-US" sz="2000" dirty="0" smtClean="0"/>
              <a:t>highly </a:t>
            </a:r>
            <a:r>
              <a:rPr lang="en-US" sz="2000" dirty="0"/>
              <a:t>robust and </a:t>
            </a:r>
            <a:r>
              <a:rPr lang="en-US" sz="2000" dirty="0" smtClean="0"/>
              <a:t>scalable models…</a:t>
            </a:r>
            <a:endParaRPr lang="en-US" sz="2000" dirty="0"/>
          </a:p>
          <a:p>
            <a:pPr lvl="0" algn="just">
              <a:lnSpc>
                <a:spcPct val="150000"/>
              </a:lnSpc>
            </a:pPr>
            <a:r>
              <a:rPr lang="en-US" sz="2000" dirty="0"/>
              <a:t>Compatible with any kind </a:t>
            </a:r>
            <a:r>
              <a:rPr lang="en-US" sz="2000" u="sng" dirty="0"/>
              <a:t>commodity hardware </a:t>
            </a:r>
            <a:r>
              <a:rPr lang="en-US" sz="2000" dirty="0"/>
              <a:t>and operating system processor.</a:t>
            </a:r>
          </a:p>
          <a:p>
            <a:pPr lvl="0" algn="just">
              <a:lnSpc>
                <a:spcPct val="150000"/>
              </a:lnSpc>
            </a:pPr>
            <a:r>
              <a:rPr lang="en-US" sz="2000" dirty="0"/>
              <a:t>Economy is been achieved by </a:t>
            </a:r>
            <a:r>
              <a:rPr lang="en-US" sz="2000" u="sng" dirty="0"/>
              <a:t>distributing data and processing on clusters </a:t>
            </a:r>
            <a:r>
              <a:rPr lang="en-US" sz="2000" dirty="0"/>
              <a:t>with parallel nodes</a:t>
            </a:r>
          </a:p>
          <a:p>
            <a:pPr lvl="0" algn="just">
              <a:lnSpc>
                <a:spcPct val="150000"/>
              </a:lnSpc>
            </a:pPr>
            <a:r>
              <a:rPr lang="en-US" sz="2000" dirty="0"/>
              <a:t>Data is always safe as it is </a:t>
            </a:r>
            <a:r>
              <a:rPr lang="en-US" sz="2000" u="sng" dirty="0"/>
              <a:t>automatically saved in multiple locations </a:t>
            </a:r>
            <a:r>
              <a:rPr lang="en-US" sz="2000" dirty="0"/>
              <a:t>for safe secure.</a:t>
            </a:r>
          </a:p>
          <a:p>
            <a:pPr lvl="0" algn="just">
              <a:lnSpc>
                <a:spcPct val="150000"/>
              </a:lnSpc>
            </a:pPr>
            <a:r>
              <a:rPr lang="en-US" sz="2000" dirty="0"/>
              <a:t>It provides a JAVA API’s and C language is on the top priority.</a:t>
            </a:r>
          </a:p>
          <a:p>
            <a:pPr lvl="0" algn="just">
              <a:lnSpc>
                <a:spcPct val="150000"/>
              </a:lnSpc>
            </a:pPr>
            <a:r>
              <a:rPr lang="en-US" sz="2000" dirty="0"/>
              <a:t>It is easily </a:t>
            </a:r>
            <a:r>
              <a:rPr lang="en-US" sz="2000" u="sng" dirty="0"/>
              <a:t>accessible using a web browser</a:t>
            </a:r>
            <a:r>
              <a:rPr lang="en-US" sz="2000" dirty="0"/>
              <a:t> making it highly </a:t>
            </a:r>
            <a:r>
              <a:rPr lang="en-US" sz="2000" dirty="0" smtClean="0"/>
              <a:t>effective.</a:t>
            </a:r>
            <a:endParaRPr lang="en-US" sz="2000" dirty="0"/>
          </a:p>
          <a:p>
            <a:endParaRPr lang="en-US" dirty="0"/>
          </a:p>
        </p:txBody>
      </p:sp>
    </p:spTree>
    <p:extLst>
      <p:ext uri="{BB962C8B-B14F-4D97-AF65-F5344CB8AC3E}">
        <p14:creationId xmlns:p14="http://schemas.microsoft.com/office/powerpoint/2010/main" val="456366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3" name="Rectangle 2"/>
          <p:cNvSpPr/>
          <p:nvPr/>
        </p:nvSpPr>
        <p:spPr>
          <a:xfrm>
            <a:off x="341258" y="1957757"/>
            <a:ext cx="11753759" cy="2308324"/>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202124"/>
                </a:solidFill>
                <a:latin typeface="Google Sans"/>
              </a:rPr>
              <a:t>Big Data is a collection of large datasets that cannot be processed using traditional</a:t>
            </a:r>
          </a:p>
          <a:p>
            <a:pPr fontAlgn="base"/>
            <a:r>
              <a:rPr lang="en-US" sz="2400" dirty="0">
                <a:solidFill>
                  <a:srgbClr val="202124"/>
                </a:solidFill>
                <a:latin typeface="Google Sans"/>
              </a:rPr>
              <a:t>computing techniques</a:t>
            </a:r>
            <a:r>
              <a:rPr lang="en-US" sz="2400" dirty="0" smtClean="0">
                <a:solidFill>
                  <a:srgbClr val="202124"/>
                </a:solidFill>
                <a:latin typeface="Google Sans"/>
              </a:rPr>
              <a:t>.</a:t>
            </a:r>
          </a:p>
          <a:p>
            <a:pPr marL="342900" indent="-342900" algn="just" fontAlgn="base">
              <a:buFont typeface="Arial" panose="020B0604020202020204" pitchFamily="34" charset="0"/>
              <a:buChar char="•"/>
            </a:pPr>
            <a:r>
              <a:rPr lang="en-US" sz="2400" dirty="0" smtClean="0">
                <a:solidFill>
                  <a:srgbClr val="202124"/>
                </a:solidFill>
                <a:latin typeface="Google Sans"/>
              </a:rPr>
              <a:t>For example</a:t>
            </a:r>
            <a:r>
              <a:rPr lang="en-US" sz="2400" dirty="0">
                <a:solidFill>
                  <a:srgbClr val="202124"/>
                </a:solidFill>
                <a:latin typeface="Google Sans"/>
              </a:rPr>
              <a:t>, the volume of data Facebook or </a:t>
            </a:r>
            <a:r>
              <a:rPr lang="en-US" sz="2400" dirty="0" err="1" smtClean="0">
                <a:solidFill>
                  <a:srgbClr val="202124"/>
                </a:solidFill>
                <a:latin typeface="Google Sans"/>
              </a:rPr>
              <a:t>Youtube</a:t>
            </a:r>
            <a:r>
              <a:rPr lang="en-US" sz="2400" dirty="0" smtClean="0">
                <a:solidFill>
                  <a:srgbClr val="202124"/>
                </a:solidFill>
                <a:latin typeface="Google Sans"/>
              </a:rPr>
              <a:t> need </a:t>
            </a:r>
            <a:r>
              <a:rPr lang="en-US" sz="2400" dirty="0">
                <a:solidFill>
                  <a:srgbClr val="202124"/>
                </a:solidFill>
                <a:latin typeface="Google Sans"/>
              </a:rPr>
              <a:t>require it to collect and manage on a daily basis, can fall under the </a:t>
            </a:r>
            <a:r>
              <a:rPr lang="en-US" sz="2400" dirty="0" smtClean="0">
                <a:solidFill>
                  <a:srgbClr val="202124"/>
                </a:solidFill>
                <a:latin typeface="Google Sans"/>
              </a:rPr>
              <a:t>category of </a:t>
            </a:r>
            <a:r>
              <a:rPr lang="en-US" sz="2400" dirty="0">
                <a:solidFill>
                  <a:srgbClr val="202124"/>
                </a:solidFill>
                <a:latin typeface="Google Sans"/>
              </a:rPr>
              <a:t>Big Data</a:t>
            </a:r>
            <a:r>
              <a:rPr lang="en-US" sz="2400" dirty="0" smtClean="0">
                <a:solidFill>
                  <a:srgbClr val="202124"/>
                </a:solidFill>
                <a:latin typeface="Google Sans"/>
              </a:rPr>
              <a:t>.</a:t>
            </a:r>
          </a:p>
          <a:p>
            <a:pPr marL="342900" indent="-342900" algn="just" fontAlgn="base">
              <a:buFont typeface="Arial" panose="020B0604020202020204" pitchFamily="34" charset="0"/>
              <a:buChar char="•"/>
            </a:pPr>
            <a:r>
              <a:rPr lang="en-US" sz="2400" dirty="0"/>
              <a:t>However, Big Data is not only about scale and volume, it also involves one or more of the following aspects </a:t>
            </a:r>
            <a:r>
              <a:rPr lang="en-US" sz="2400" dirty="0" smtClean="0"/>
              <a:t>−4 V’s: </a:t>
            </a:r>
            <a:r>
              <a:rPr lang="en-US" sz="2400" dirty="0"/>
              <a:t>Velocity, Variety, Volume, and </a:t>
            </a:r>
            <a:r>
              <a:rPr lang="en-US" sz="2400" dirty="0" smtClean="0"/>
              <a:t>Veracity</a:t>
            </a:r>
            <a:endParaRPr lang="en-US" sz="2400" dirty="0"/>
          </a:p>
        </p:txBody>
      </p:sp>
      <p:sp>
        <p:nvSpPr>
          <p:cNvPr id="2" name="Rectangle 1"/>
          <p:cNvSpPr/>
          <p:nvPr/>
        </p:nvSpPr>
        <p:spPr>
          <a:xfrm>
            <a:off x="910436" y="930896"/>
            <a:ext cx="2369623" cy="461665"/>
          </a:xfrm>
          <a:prstGeom prst="rect">
            <a:avLst/>
          </a:prstGeom>
        </p:spPr>
        <p:txBody>
          <a:bodyPr wrap="none">
            <a:spAutoFit/>
          </a:bodyPr>
          <a:lstStyle/>
          <a:p>
            <a:r>
              <a:rPr lang="en-US" sz="2400" dirty="0"/>
              <a:t>What is Big Data?</a:t>
            </a:r>
          </a:p>
        </p:txBody>
      </p:sp>
    </p:spTree>
    <p:extLst>
      <p:ext uri="{BB962C8B-B14F-4D97-AF65-F5344CB8AC3E}">
        <p14:creationId xmlns:p14="http://schemas.microsoft.com/office/powerpoint/2010/main" val="1320247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3" name="Rectangle 2"/>
          <p:cNvSpPr/>
          <p:nvPr/>
        </p:nvSpPr>
        <p:spPr>
          <a:xfrm>
            <a:off x="341258" y="1957757"/>
            <a:ext cx="11753759" cy="2308324"/>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202124"/>
                </a:solidFill>
                <a:latin typeface="Google Sans"/>
              </a:rPr>
              <a:t>Big Data is a collection of large datasets that cannot be processed using traditional</a:t>
            </a:r>
          </a:p>
          <a:p>
            <a:pPr fontAlgn="base"/>
            <a:r>
              <a:rPr lang="en-US" sz="2400" dirty="0">
                <a:solidFill>
                  <a:srgbClr val="202124"/>
                </a:solidFill>
                <a:latin typeface="Google Sans"/>
              </a:rPr>
              <a:t>computing techniques</a:t>
            </a:r>
            <a:r>
              <a:rPr lang="en-US" sz="2400" dirty="0" smtClean="0">
                <a:solidFill>
                  <a:srgbClr val="202124"/>
                </a:solidFill>
                <a:latin typeface="Google Sans"/>
              </a:rPr>
              <a:t>.</a:t>
            </a:r>
          </a:p>
          <a:p>
            <a:pPr marL="342900" indent="-342900" algn="just" fontAlgn="base">
              <a:buFont typeface="Arial" panose="020B0604020202020204" pitchFamily="34" charset="0"/>
              <a:buChar char="•"/>
            </a:pPr>
            <a:r>
              <a:rPr lang="en-US" sz="2400" dirty="0" smtClean="0">
                <a:solidFill>
                  <a:srgbClr val="202124"/>
                </a:solidFill>
                <a:latin typeface="Google Sans"/>
              </a:rPr>
              <a:t>For example</a:t>
            </a:r>
            <a:r>
              <a:rPr lang="en-US" sz="2400" dirty="0">
                <a:solidFill>
                  <a:srgbClr val="202124"/>
                </a:solidFill>
                <a:latin typeface="Google Sans"/>
              </a:rPr>
              <a:t>, the volume of data Facebook or </a:t>
            </a:r>
            <a:r>
              <a:rPr lang="en-US" sz="2400" dirty="0" err="1" smtClean="0">
                <a:solidFill>
                  <a:srgbClr val="202124"/>
                </a:solidFill>
                <a:latin typeface="Google Sans"/>
              </a:rPr>
              <a:t>Youtube</a:t>
            </a:r>
            <a:r>
              <a:rPr lang="en-US" sz="2400" dirty="0" smtClean="0">
                <a:solidFill>
                  <a:srgbClr val="202124"/>
                </a:solidFill>
                <a:latin typeface="Google Sans"/>
              </a:rPr>
              <a:t> need </a:t>
            </a:r>
            <a:r>
              <a:rPr lang="en-US" sz="2400" dirty="0">
                <a:solidFill>
                  <a:srgbClr val="202124"/>
                </a:solidFill>
                <a:latin typeface="Google Sans"/>
              </a:rPr>
              <a:t>require it to collect and manage on a daily basis, can fall under the </a:t>
            </a:r>
            <a:r>
              <a:rPr lang="en-US" sz="2400" dirty="0" smtClean="0">
                <a:solidFill>
                  <a:srgbClr val="202124"/>
                </a:solidFill>
                <a:latin typeface="Google Sans"/>
              </a:rPr>
              <a:t>category of </a:t>
            </a:r>
            <a:r>
              <a:rPr lang="en-US" sz="2400" dirty="0">
                <a:solidFill>
                  <a:srgbClr val="202124"/>
                </a:solidFill>
                <a:latin typeface="Google Sans"/>
              </a:rPr>
              <a:t>Big Data</a:t>
            </a:r>
            <a:r>
              <a:rPr lang="en-US" sz="2400" dirty="0" smtClean="0">
                <a:solidFill>
                  <a:srgbClr val="202124"/>
                </a:solidFill>
                <a:latin typeface="Google Sans"/>
              </a:rPr>
              <a:t>.</a:t>
            </a:r>
          </a:p>
          <a:p>
            <a:pPr marL="342900" indent="-342900" algn="just" fontAlgn="base">
              <a:buFont typeface="Arial" panose="020B0604020202020204" pitchFamily="34" charset="0"/>
              <a:buChar char="•"/>
            </a:pPr>
            <a:r>
              <a:rPr lang="en-US" sz="2400" dirty="0"/>
              <a:t>However, Big Data is not only about scale and volume, it also involves one or more of the following aspects </a:t>
            </a:r>
            <a:r>
              <a:rPr lang="en-US" sz="2400" dirty="0" smtClean="0"/>
              <a:t>−4 V’s: </a:t>
            </a:r>
            <a:r>
              <a:rPr lang="en-US" sz="2400" dirty="0"/>
              <a:t>Velocity, Variety, Volume, and </a:t>
            </a:r>
            <a:r>
              <a:rPr lang="en-US" sz="2400" dirty="0" smtClean="0"/>
              <a:t>Veracity</a:t>
            </a:r>
            <a:endParaRPr lang="en-US" sz="2400" dirty="0"/>
          </a:p>
        </p:txBody>
      </p:sp>
      <p:sp>
        <p:nvSpPr>
          <p:cNvPr id="2" name="Rectangle 1"/>
          <p:cNvSpPr/>
          <p:nvPr/>
        </p:nvSpPr>
        <p:spPr>
          <a:xfrm>
            <a:off x="910436" y="930896"/>
            <a:ext cx="2369623" cy="461665"/>
          </a:xfrm>
          <a:prstGeom prst="rect">
            <a:avLst/>
          </a:prstGeom>
        </p:spPr>
        <p:txBody>
          <a:bodyPr wrap="none">
            <a:spAutoFit/>
          </a:bodyPr>
          <a:lstStyle/>
          <a:p>
            <a:r>
              <a:rPr lang="en-US" sz="2400" dirty="0"/>
              <a:t>What is Big Data?</a:t>
            </a:r>
          </a:p>
        </p:txBody>
      </p:sp>
    </p:spTree>
    <p:extLst>
      <p:ext uri="{BB962C8B-B14F-4D97-AF65-F5344CB8AC3E}">
        <p14:creationId xmlns:p14="http://schemas.microsoft.com/office/powerpoint/2010/main" val="1524162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3" name="Rectangle 2"/>
          <p:cNvSpPr/>
          <p:nvPr/>
        </p:nvSpPr>
        <p:spPr>
          <a:xfrm>
            <a:off x="341258" y="1957757"/>
            <a:ext cx="11753759" cy="3046988"/>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202124"/>
                </a:solidFill>
                <a:latin typeface="Google Sans"/>
              </a:rPr>
              <a:t>Traditional Enterprise Systems normally have a centralized server to store and process data. </a:t>
            </a:r>
            <a:endParaRPr lang="en-US" sz="2400" dirty="0" smtClean="0">
              <a:solidFill>
                <a:srgbClr val="202124"/>
              </a:solidFill>
              <a:latin typeface="Google Sans"/>
            </a:endParaRPr>
          </a:p>
          <a:p>
            <a:pPr marL="342900" indent="-342900" algn="just" fontAlgn="base">
              <a:buFont typeface="Arial" panose="020B0604020202020204" pitchFamily="34" charset="0"/>
              <a:buChar char="•"/>
            </a:pPr>
            <a:r>
              <a:rPr lang="en-US" sz="2400" dirty="0" smtClean="0">
                <a:solidFill>
                  <a:srgbClr val="202124"/>
                </a:solidFill>
                <a:latin typeface="Google Sans"/>
              </a:rPr>
              <a:t>The </a:t>
            </a:r>
            <a:r>
              <a:rPr lang="en-US" sz="2400" dirty="0">
                <a:solidFill>
                  <a:srgbClr val="202124"/>
                </a:solidFill>
                <a:latin typeface="Google Sans"/>
              </a:rPr>
              <a:t>following illustration depicts a schematic view of a traditional enterprise system. </a:t>
            </a:r>
            <a:endParaRPr lang="en-US" sz="2400" dirty="0" smtClean="0">
              <a:solidFill>
                <a:srgbClr val="202124"/>
              </a:solidFill>
              <a:latin typeface="Google Sans"/>
            </a:endParaRPr>
          </a:p>
          <a:p>
            <a:pPr marL="342900" indent="-342900" algn="just" fontAlgn="base">
              <a:buFont typeface="Arial" panose="020B0604020202020204" pitchFamily="34" charset="0"/>
              <a:buChar char="•"/>
            </a:pPr>
            <a:r>
              <a:rPr lang="en-US" sz="2400" b="1" dirty="0" smtClean="0">
                <a:solidFill>
                  <a:srgbClr val="202124"/>
                </a:solidFill>
                <a:latin typeface="Google Sans"/>
              </a:rPr>
              <a:t>Traditional </a:t>
            </a:r>
            <a:r>
              <a:rPr lang="en-US" sz="2400" b="1" dirty="0">
                <a:solidFill>
                  <a:srgbClr val="202124"/>
                </a:solidFill>
                <a:latin typeface="Google Sans"/>
              </a:rPr>
              <a:t>model is certainly not suitable to process huge volumes of scalable data and cannot be accommodated by standard database servers</a:t>
            </a:r>
            <a:r>
              <a:rPr lang="en-US" sz="2400" dirty="0">
                <a:solidFill>
                  <a:srgbClr val="202124"/>
                </a:solidFill>
                <a:latin typeface="Google Sans"/>
              </a:rPr>
              <a:t>. Moreover, the centralized system creates too much of a bottleneck while processing multiple files simultaneously.</a:t>
            </a:r>
            <a:endParaRPr lang="en-US" sz="2400" dirty="0"/>
          </a:p>
        </p:txBody>
      </p:sp>
      <p:sp>
        <p:nvSpPr>
          <p:cNvPr id="2" name="Rectangle 1"/>
          <p:cNvSpPr/>
          <p:nvPr/>
        </p:nvSpPr>
        <p:spPr>
          <a:xfrm>
            <a:off x="910436" y="930896"/>
            <a:ext cx="2627194" cy="738664"/>
          </a:xfrm>
          <a:prstGeom prst="rect">
            <a:avLst/>
          </a:prstGeom>
        </p:spPr>
        <p:txBody>
          <a:bodyPr wrap="none">
            <a:spAutoFit/>
          </a:bodyPr>
          <a:lstStyle/>
          <a:p>
            <a:endParaRPr lang="en-US" dirty="0"/>
          </a:p>
          <a:p>
            <a:r>
              <a:rPr lang="en-US" dirty="0"/>
              <a:t> </a:t>
            </a:r>
            <a:r>
              <a:rPr lang="en-US" sz="2400" b="1" dirty="0"/>
              <a:t>Why </a:t>
            </a:r>
            <a:r>
              <a:rPr lang="en-US" sz="2400" b="1" dirty="0" err="1"/>
              <a:t>MapReduce</a:t>
            </a:r>
            <a:r>
              <a:rPr lang="en-US" sz="2400" b="1" dirty="0"/>
              <a:t>? </a:t>
            </a:r>
            <a:endParaRPr lang="en-US" sz="2400" dirty="0"/>
          </a:p>
        </p:txBody>
      </p:sp>
      <p:pic>
        <p:nvPicPr>
          <p:cNvPr id="5" name="Picture 4"/>
          <p:cNvPicPr>
            <a:picLocks noChangeAspect="1"/>
          </p:cNvPicPr>
          <p:nvPr/>
        </p:nvPicPr>
        <p:blipFill>
          <a:blip r:embed="rId3"/>
          <a:stretch>
            <a:fillRect/>
          </a:stretch>
        </p:blipFill>
        <p:spPr>
          <a:xfrm>
            <a:off x="6192022" y="5004745"/>
            <a:ext cx="5902995" cy="1612623"/>
          </a:xfrm>
          <a:prstGeom prst="rect">
            <a:avLst/>
          </a:prstGeom>
        </p:spPr>
      </p:pic>
    </p:spTree>
    <p:extLst>
      <p:ext uri="{BB962C8B-B14F-4D97-AF65-F5344CB8AC3E}">
        <p14:creationId xmlns:p14="http://schemas.microsoft.com/office/powerpoint/2010/main" val="2777111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3" name="Rectangle 2"/>
          <p:cNvSpPr/>
          <p:nvPr/>
        </p:nvSpPr>
        <p:spPr>
          <a:xfrm>
            <a:off x="341258" y="1957757"/>
            <a:ext cx="11753759" cy="3046988"/>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202124"/>
                </a:solidFill>
                <a:latin typeface="Google Sans"/>
              </a:rPr>
              <a:t>The </a:t>
            </a:r>
            <a:r>
              <a:rPr lang="en-US" sz="2400" dirty="0" err="1">
                <a:solidFill>
                  <a:srgbClr val="202124"/>
                </a:solidFill>
                <a:latin typeface="Google Sans"/>
              </a:rPr>
              <a:t>MapReduce</a:t>
            </a:r>
            <a:r>
              <a:rPr lang="en-US" sz="2400" dirty="0">
                <a:solidFill>
                  <a:srgbClr val="202124"/>
                </a:solidFill>
                <a:latin typeface="Google Sans"/>
              </a:rPr>
              <a:t> algorithm contains two important tasks, namely Map and Reduce.</a:t>
            </a:r>
          </a:p>
          <a:p>
            <a:pPr marL="342900" indent="-342900" fontAlgn="base">
              <a:buFont typeface="Arial" panose="020B0604020202020204" pitchFamily="34" charset="0"/>
              <a:buChar char="•"/>
            </a:pPr>
            <a:r>
              <a:rPr lang="en-US" sz="2400" dirty="0">
                <a:solidFill>
                  <a:srgbClr val="202124"/>
                </a:solidFill>
                <a:latin typeface="Google Sans"/>
              </a:rPr>
              <a:t>• The Map task takes a set of data and converts it into another set of data, where individual elements are </a:t>
            </a:r>
            <a:r>
              <a:rPr lang="en-US" sz="2400" b="1" dirty="0">
                <a:solidFill>
                  <a:srgbClr val="202124"/>
                </a:solidFill>
                <a:latin typeface="Google Sans"/>
              </a:rPr>
              <a:t>broken down into tuples (key-value </a:t>
            </a:r>
            <a:r>
              <a:rPr lang="en-US" sz="2400" dirty="0">
                <a:solidFill>
                  <a:srgbClr val="202124"/>
                </a:solidFill>
                <a:latin typeface="Google Sans"/>
              </a:rPr>
              <a:t>pairs).</a:t>
            </a:r>
          </a:p>
          <a:p>
            <a:pPr marL="342900" indent="-342900" fontAlgn="base">
              <a:buFont typeface="Arial" panose="020B0604020202020204" pitchFamily="34" charset="0"/>
              <a:buChar char="•"/>
            </a:pPr>
            <a:r>
              <a:rPr lang="en-US" sz="2400" dirty="0">
                <a:solidFill>
                  <a:srgbClr val="202124"/>
                </a:solidFill>
                <a:latin typeface="Google Sans"/>
              </a:rPr>
              <a:t>• The Reduce task takes the output from the Map as an input and combines those data tuples (key-value pairs) </a:t>
            </a:r>
            <a:r>
              <a:rPr lang="en-US" sz="2400" b="1" dirty="0">
                <a:solidFill>
                  <a:srgbClr val="202124"/>
                </a:solidFill>
                <a:latin typeface="Google Sans"/>
              </a:rPr>
              <a:t>into a smaller set of tuples.</a:t>
            </a:r>
          </a:p>
          <a:p>
            <a:pPr marL="342900" indent="-342900" fontAlgn="base">
              <a:buFont typeface="Arial" panose="020B0604020202020204" pitchFamily="34" charset="0"/>
              <a:buChar char="•"/>
            </a:pPr>
            <a:r>
              <a:rPr lang="en-US" sz="2400" dirty="0">
                <a:solidFill>
                  <a:srgbClr val="202124"/>
                </a:solidFill>
                <a:latin typeface="Google Sans"/>
              </a:rPr>
              <a:t>The reduce task is always performed after the map job.</a:t>
            </a:r>
          </a:p>
          <a:p>
            <a:pPr marL="342900" indent="-342900" fontAlgn="base">
              <a:buFont typeface="Arial" panose="020B0604020202020204" pitchFamily="34" charset="0"/>
              <a:buChar char="•"/>
            </a:pPr>
            <a:r>
              <a:rPr lang="en-US" sz="2400" dirty="0">
                <a:solidFill>
                  <a:srgbClr val="202124"/>
                </a:solidFill>
                <a:latin typeface="Google Sans"/>
              </a:rPr>
              <a:t>Let us now take a close look at each of the phases and try to understand their significance.</a:t>
            </a:r>
            <a:endParaRPr lang="en-US" sz="2400" dirty="0"/>
          </a:p>
        </p:txBody>
      </p:sp>
      <p:sp>
        <p:nvSpPr>
          <p:cNvPr id="2" name="Rectangle 1"/>
          <p:cNvSpPr/>
          <p:nvPr/>
        </p:nvSpPr>
        <p:spPr>
          <a:xfrm>
            <a:off x="910436" y="930896"/>
            <a:ext cx="3320140" cy="461665"/>
          </a:xfrm>
          <a:prstGeom prst="rect">
            <a:avLst/>
          </a:prstGeom>
        </p:spPr>
        <p:txBody>
          <a:bodyPr wrap="none">
            <a:spAutoFit/>
          </a:bodyPr>
          <a:lstStyle/>
          <a:p>
            <a:r>
              <a:rPr lang="en-US" sz="2400" dirty="0"/>
              <a:t>How </a:t>
            </a:r>
            <a:r>
              <a:rPr lang="en-US" sz="2400" dirty="0" err="1"/>
              <a:t>MapReduce</a:t>
            </a:r>
            <a:r>
              <a:rPr lang="en-US" sz="2400" dirty="0"/>
              <a:t> Works?</a:t>
            </a:r>
          </a:p>
        </p:txBody>
      </p:sp>
    </p:spTree>
    <p:extLst>
      <p:ext uri="{BB962C8B-B14F-4D97-AF65-F5344CB8AC3E}">
        <p14:creationId xmlns:p14="http://schemas.microsoft.com/office/powerpoint/2010/main" val="2189923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3320140" cy="461665"/>
          </a:xfrm>
          <a:prstGeom prst="rect">
            <a:avLst/>
          </a:prstGeom>
        </p:spPr>
        <p:txBody>
          <a:bodyPr wrap="none">
            <a:spAutoFit/>
          </a:bodyPr>
          <a:lstStyle/>
          <a:p>
            <a:r>
              <a:rPr lang="en-US" sz="2400" dirty="0"/>
              <a:t>How </a:t>
            </a:r>
            <a:r>
              <a:rPr lang="en-US" sz="2400" dirty="0" err="1"/>
              <a:t>MapReduce</a:t>
            </a:r>
            <a:r>
              <a:rPr lang="en-US" sz="2400" dirty="0"/>
              <a:t> Works?</a:t>
            </a:r>
          </a:p>
        </p:txBody>
      </p:sp>
      <p:pic>
        <p:nvPicPr>
          <p:cNvPr id="5" name="Picture 4"/>
          <p:cNvPicPr>
            <a:picLocks noChangeAspect="1"/>
          </p:cNvPicPr>
          <p:nvPr/>
        </p:nvPicPr>
        <p:blipFill>
          <a:blip r:embed="rId3"/>
          <a:stretch>
            <a:fillRect/>
          </a:stretch>
        </p:blipFill>
        <p:spPr>
          <a:xfrm>
            <a:off x="3652954" y="2139609"/>
            <a:ext cx="6546432" cy="3455075"/>
          </a:xfrm>
          <a:prstGeom prst="rect">
            <a:avLst/>
          </a:prstGeom>
        </p:spPr>
      </p:pic>
    </p:spTree>
    <p:extLst>
      <p:ext uri="{BB962C8B-B14F-4D97-AF65-F5344CB8AC3E}">
        <p14:creationId xmlns:p14="http://schemas.microsoft.com/office/powerpoint/2010/main" val="245811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3320140" cy="461665"/>
          </a:xfrm>
          <a:prstGeom prst="rect">
            <a:avLst/>
          </a:prstGeom>
        </p:spPr>
        <p:txBody>
          <a:bodyPr wrap="none">
            <a:spAutoFit/>
          </a:bodyPr>
          <a:lstStyle/>
          <a:p>
            <a:r>
              <a:rPr lang="en-US" sz="2400" dirty="0"/>
              <a:t>How </a:t>
            </a:r>
            <a:r>
              <a:rPr lang="en-US" sz="2400" dirty="0" err="1"/>
              <a:t>MapReduce</a:t>
            </a:r>
            <a:r>
              <a:rPr lang="en-US" sz="2400" dirty="0"/>
              <a:t> Works?</a:t>
            </a:r>
          </a:p>
        </p:txBody>
      </p:sp>
      <p:sp>
        <p:nvSpPr>
          <p:cNvPr id="3" name="Rectangle 2"/>
          <p:cNvSpPr/>
          <p:nvPr/>
        </p:nvSpPr>
        <p:spPr>
          <a:xfrm>
            <a:off x="413084" y="1392561"/>
            <a:ext cx="11161295" cy="5355312"/>
          </a:xfrm>
          <a:prstGeom prst="rect">
            <a:avLst/>
          </a:prstGeom>
        </p:spPr>
        <p:txBody>
          <a:bodyPr wrap="square">
            <a:spAutoFit/>
          </a:bodyPr>
          <a:lstStyle/>
          <a:p>
            <a:pPr algn="just"/>
            <a:r>
              <a:rPr lang="en-US" b="1" dirty="0"/>
              <a:t>Input Phase </a:t>
            </a:r>
            <a:r>
              <a:rPr lang="en-US" dirty="0"/>
              <a:t>− Here we have a Record </a:t>
            </a:r>
            <a:r>
              <a:rPr lang="en-US" b="1" dirty="0"/>
              <a:t>Reader that translates each record in an input file and sends the parsed data t</a:t>
            </a:r>
            <a:r>
              <a:rPr lang="en-US" dirty="0"/>
              <a:t>o the mapper </a:t>
            </a:r>
            <a:r>
              <a:rPr lang="en-US" b="1" dirty="0"/>
              <a:t>in the form of key-value pairs</a:t>
            </a:r>
          </a:p>
          <a:p>
            <a:pPr algn="just"/>
            <a:r>
              <a:rPr lang="en-US" dirty="0"/>
              <a:t>• </a:t>
            </a:r>
            <a:r>
              <a:rPr lang="en-US" b="1" dirty="0"/>
              <a:t>Map</a:t>
            </a:r>
            <a:r>
              <a:rPr lang="en-US" dirty="0"/>
              <a:t> − Map is a user-defined function, </a:t>
            </a:r>
            <a:r>
              <a:rPr lang="en-US" b="1" dirty="0"/>
              <a:t>which takes a series of key-value pairs and processes each one of them</a:t>
            </a:r>
            <a:r>
              <a:rPr lang="en-US" dirty="0"/>
              <a:t> to </a:t>
            </a:r>
            <a:r>
              <a:rPr lang="en-US" b="1" dirty="0"/>
              <a:t>generate zero or more key-value pairs</a:t>
            </a:r>
            <a:r>
              <a:rPr lang="en-US" dirty="0"/>
              <a:t>.</a:t>
            </a:r>
          </a:p>
          <a:p>
            <a:pPr algn="just"/>
            <a:r>
              <a:rPr lang="en-US" b="1" dirty="0"/>
              <a:t>• Intermediate Keys </a:t>
            </a:r>
            <a:r>
              <a:rPr lang="en-US" dirty="0"/>
              <a:t>− They key-value pairs generated by the mapper are known as intermediate keys.</a:t>
            </a:r>
          </a:p>
          <a:p>
            <a:pPr algn="just"/>
            <a:r>
              <a:rPr lang="en-US" dirty="0"/>
              <a:t>• </a:t>
            </a:r>
            <a:r>
              <a:rPr lang="en-US" b="1" dirty="0"/>
              <a:t>Combiner </a:t>
            </a:r>
            <a:r>
              <a:rPr lang="en-US" dirty="0"/>
              <a:t>− A combiner is a type of local Reducer that groups similar data from the map phase into identifiable sets. </a:t>
            </a:r>
            <a:r>
              <a:rPr lang="en-US" b="1" dirty="0"/>
              <a:t>It takes the intermediate keys </a:t>
            </a:r>
            <a:r>
              <a:rPr lang="en-US" dirty="0"/>
              <a:t>from the mapper as input and applies a user-defined code to </a:t>
            </a:r>
            <a:r>
              <a:rPr lang="en-US" b="1" dirty="0"/>
              <a:t>aggregate the values in a small scope of one mapper</a:t>
            </a:r>
            <a:r>
              <a:rPr lang="en-US" dirty="0"/>
              <a:t>. It is not a part of the main </a:t>
            </a:r>
            <a:r>
              <a:rPr lang="en-US" dirty="0" err="1"/>
              <a:t>MapReduce</a:t>
            </a:r>
            <a:r>
              <a:rPr lang="en-US" dirty="0"/>
              <a:t> algorithm; it is optional.</a:t>
            </a:r>
          </a:p>
          <a:p>
            <a:pPr algn="just"/>
            <a:r>
              <a:rPr lang="en-US" b="1" dirty="0"/>
              <a:t>• Shuffle and Sort </a:t>
            </a:r>
            <a:r>
              <a:rPr lang="en-US" dirty="0"/>
              <a:t>− The Reducer task starts with the Shuffle and Sort step. </a:t>
            </a:r>
            <a:r>
              <a:rPr lang="en-US" b="1" dirty="0"/>
              <a:t>It downloads the grouped key-value pairs onto the local machine, where the Reducer is running</a:t>
            </a:r>
            <a:r>
              <a:rPr lang="en-US" dirty="0"/>
              <a:t>. The individual </a:t>
            </a:r>
            <a:r>
              <a:rPr lang="en-US" b="1" dirty="0"/>
              <a:t>key-value pairs are sorted by key into a larger data list.</a:t>
            </a:r>
            <a:r>
              <a:rPr lang="en-US" dirty="0"/>
              <a:t> The data list groups the equivalent keys together so that their values can be iterated easily in the Reducer task</a:t>
            </a:r>
            <a:r>
              <a:rPr lang="en-US" dirty="0" smtClean="0"/>
              <a:t>.</a:t>
            </a:r>
          </a:p>
          <a:p>
            <a:endParaRPr lang="en-US" dirty="0"/>
          </a:p>
          <a:p>
            <a:r>
              <a:rPr lang="en-US" b="1" dirty="0"/>
              <a:t>Reducer </a:t>
            </a:r>
            <a:r>
              <a:rPr lang="en-US" dirty="0"/>
              <a:t>− The </a:t>
            </a:r>
            <a:r>
              <a:rPr lang="en-US" b="1" dirty="0"/>
              <a:t>Reducer takes the grouped key-value paired data as input and runs a Reducer function on each one of them.</a:t>
            </a:r>
            <a:r>
              <a:rPr lang="en-US" dirty="0"/>
              <a:t> Here, the data can be aggregated, filtered, and combined in a number of ways, and it requires a wide range of processing. Once the execution is over, it gives zero or more key-value pairs to the final step. </a:t>
            </a:r>
          </a:p>
          <a:p>
            <a:r>
              <a:rPr lang="en-US" dirty="0"/>
              <a:t>• </a:t>
            </a:r>
            <a:r>
              <a:rPr lang="en-US" b="1" dirty="0"/>
              <a:t>Output Phase </a:t>
            </a:r>
            <a:r>
              <a:rPr lang="en-US" dirty="0"/>
              <a:t>− In the output phase, we have an output formatter that translates the final key-value pairs from the Reducer function and writes them onto a file using a record writer. </a:t>
            </a:r>
          </a:p>
          <a:p>
            <a:pPr algn="just"/>
            <a:endParaRPr lang="en-US" dirty="0"/>
          </a:p>
        </p:txBody>
      </p:sp>
    </p:spTree>
    <p:extLst>
      <p:ext uri="{BB962C8B-B14F-4D97-AF65-F5344CB8AC3E}">
        <p14:creationId xmlns:p14="http://schemas.microsoft.com/office/powerpoint/2010/main" val="353335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284" y="502151"/>
            <a:ext cx="10515600" cy="4351338"/>
          </a:xfrm>
        </p:spPr>
        <p:txBody>
          <a:bodyPr>
            <a:normAutofit/>
          </a:bodyPr>
          <a:lstStyle/>
          <a:p>
            <a:r>
              <a:rPr lang="en-US" sz="2400" dirty="0"/>
              <a:t>Let us try to understand the two tasks Map &amp; Reduce with the help of a small diagram </a:t>
            </a:r>
          </a:p>
        </p:txBody>
      </p:sp>
      <p:pic>
        <p:nvPicPr>
          <p:cNvPr id="4" name="Picture 3"/>
          <p:cNvPicPr>
            <a:picLocks noChangeAspect="1"/>
          </p:cNvPicPr>
          <p:nvPr/>
        </p:nvPicPr>
        <p:blipFill>
          <a:blip r:embed="rId3"/>
          <a:stretch>
            <a:fillRect/>
          </a:stretch>
        </p:blipFill>
        <p:spPr>
          <a:xfrm>
            <a:off x="3766963" y="1912547"/>
            <a:ext cx="4658074" cy="3032906"/>
          </a:xfrm>
          <a:prstGeom prst="rect">
            <a:avLst/>
          </a:prstGeom>
        </p:spPr>
      </p:pic>
    </p:spTree>
    <p:extLst>
      <p:ext uri="{BB962C8B-B14F-4D97-AF65-F5344CB8AC3E}">
        <p14:creationId xmlns:p14="http://schemas.microsoft.com/office/powerpoint/2010/main" val="30418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10617971" cy="646331"/>
          </a:xfrm>
          <a:prstGeom prst="rect">
            <a:avLst/>
          </a:prstGeom>
        </p:spPr>
        <p:txBody>
          <a:bodyPr wrap="none">
            <a:spAutoFit/>
          </a:bodyPr>
          <a:lstStyle/>
          <a:p>
            <a:r>
              <a:rPr lang="en-US" b="1" dirty="0"/>
              <a:t>The </a:t>
            </a:r>
            <a:r>
              <a:rPr lang="en-US" b="1" dirty="0" err="1"/>
              <a:t>Wordcount</a:t>
            </a:r>
            <a:r>
              <a:rPr lang="en-US" b="1" dirty="0"/>
              <a:t> Example </a:t>
            </a:r>
            <a:endParaRPr lang="en-US" dirty="0"/>
          </a:p>
          <a:p>
            <a:r>
              <a:rPr lang="en-US" dirty="0"/>
              <a:t>The </a:t>
            </a:r>
            <a:r>
              <a:rPr lang="en-US" dirty="0" err="1"/>
              <a:t>Wordcount</a:t>
            </a:r>
            <a:r>
              <a:rPr lang="en-US" dirty="0"/>
              <a:t> application counts the number of occurrences of each word in a large collection of documents. </a:t>
            </a:r>
            <a:endParaRPr lang="en-US" sz="2400" dirty="0"/>
          </a:p>
        </p:txBody>
      </p:sp>
      <p:sp>
        <p:nvSpPr>
          <p:cNvPr id="5" name="Rectangle 4"/>
          <p:cNvSpPr/>
          <p:nvPr/>
        </p:nvSpPr>
        <p:spPr>
          <a:xfrm>
            <a:off x="910436" y="1582341"/>
            <a:ext cx="10242838" cy="2585323"/>
          </a:xfrm>
          <a:prstGeom prst="rect">
            <a:avLst/>
          </a:prstGeom>
        </p:spPr>
        <p:txBody>
          <a:bodyPr wrap="square">
            <a:spAutoFit/>
          </a:bodyPr>
          <a:lstStyle/>
          <a:p>
            <a:r>
              <a:rPr lang="en-US" b="1" dirty="0">
                <a:solidFill>
                  <a:srgbClr val="000000"/>
                </a:solidFill>
                <a:latin typeface="Times New Roman" panose="02020603050405020304" pitchFamily="18" charset="0"/>
              </a:rPr>
              <a:t>The steps of the process are briefly described as follows: </a:t>
            </a:r>
            <a:endParaRPr lang="en-US" dirty="0">
              <a:solidFill>
                <a:srgbClr val="000000"/>
              </a:solidFill>
              <a:latin typeface="Times New Roman" panose="02020603050405020304" pitchFamily="18" charset="0"/>
            </a:endParaRPr>
          </a:p>
          <a:p>
            <a:r>
              <a:rPr lang="en-US" dirty="0">
                <a:solidFill>
                  <a:srgbClr val="000000"/>
                </a:solidFill>
                <a:latin typeface="Wingdings" panose="05000000000000000000" pitchFamily="2" charset="2"/>
              </a:rPr>
              <a:t> </a:t>
            </a:r>
            <a:r>
              <a:rPr lang="en-US" dirty="0">
                <a:solidFill>
                  <a:srgbClr val="000000"/>
                </a:solidFill>
                <a:latin typeface="Times New Roman" panose="02020603050405020304" pitchFamily="18" charset="0"/>
              </a:rPr>
              <a:t>The input is read and broken up into key/value pairs (e.g., the Map function emits a word and its associated count of occurrence, which is just “1”). </a:t>
            </a: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dirty="0">
                <a:solidFill>
                  <a:srgbClr val="000000"/>
                </a:solidFill>
                <a:latin typeface="Wingdings" panose="05000000000000000000" pitchFamily="2" charset="2"/>
              </a:rPr>
              <a:t> </a:t>
            </a:r>
            <a:r>
              <a:rPr lang="en-US" dirty="0">
                <a:solidFill>
                  <a:srgbClr val="000000"/>
                </a:solidFill>
                <a:latin typeface="Times New Roman" panose="02020603050405020304" pitchFamily="18" charset="0"/>
              </a:rPr>
              <a:t>The pairs are partitioned into groups for processing, and they are sorted according to their key as they arrive for reduction. </a:t>
            </a:r>
          </a:p>
          <a:p>
            <a:r>
              <a:rPr lang="en-US" dirty="0">
                <a:solidFill>
                  <a:srgbClr val="000000"/>
                </a:solidFill>
                <a:latin typeface="Wingdings" panose="05000000000000000000" pitchFamily="2" charset="2"/>
              </a:rPr>
              <a:t> </a:t>
            </a:r>
            <a:r>
              <a:rPr lang="en-US" dirty="0">
                <a:solidFill>
                  <a:srgbClr val="000000"/>
                </a:solidFill>
                <a:latin typeface="Times New Roman" panose="02020603050405020304" pitchFamily="18" charset="0"/>
              </a:rPr>
              <a:t>Finally, the key/value pairs are reduced, once for each unique key in the sorted list, to produce a combined result (e.g., the Reduce function sums all the counts emitted for a particular word). </a:t>
            </a:r>
          </a:p>
        </p:txBody>
      </p:sp>
    </p:spTree>
    <p:extLst>
      <p:ext uri="{BB962C8B-B14F-4D97-AF65-F5344CB8AC3E}">
        <p14:creationId xmlns:p14="http://schemas.microsoft.com/office/powerpoint/2010/main" val="2719152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2576859" cy="646331"/>
          </a:xfrm>
          <a:prstGeom prst="rect">
            <a:avLst/>
          </a:prstGeom>
        </p:spPr>
        <p:txBody>
          <a:bodyPr wrap="none">
            <a:spAutoFit/>
          </a:bodyPr>
          <a:lstStyle/>
          <a:p>
            <a:r>
              <a:rPr lang="en-US" b="1" dirty="0"/>
              <a:t>The </a:t>
            </a:r>
            <a:r>
              <a:rPr lang="en-US" b="1" dirty="0" err="1"/>
              <a:t>Wordcount</a:t>
            </a:r>
            <a:r>
              <a:rPr lang="en-US" b="1" dirty="0"/>
              <a:t> Example </a:t>
            </a:r>
            <a:endParaRPr lang="en-US" dirty="0"/>
          </a:p>
          <a:p>
            <a:r>
              <a:rPr lang="en-US" dirty="0" smtClean="0"/>
              <a:t>. </a:t>
            </a:r>
            <a:endParaRPr lang="en-US" sz="2400" dirty="0"/>
          </a:p>
        </p:txBody>
      </p:sp>
      <p:sp>
        <p:nvSpPr>
          <p:cNvPr id="5" name="Rectangle 4"/>
          <p:cNvSpPr/>
          <p:nvPr/>
        </p:nvSpPr>
        <p:spPr>
          <a:xfrm>
            <a:off x="910436" y="1582341"/>
            <a:ext cx="10242838" cy="369332"/>
          </a:xfrm>
          <a:prstGeom prst="rect">
            <a:avLst/>
          </a:prstGeom>
        </p:spPr>
        <p:txBody>
          <a:bodyPr wrap="square">
            <a:spAutoFit/>
          </a:bodyPr>
          <a:lstStyle/>
          <a:p>
            <a:endParaRPr lang="en-US" dirty="0">
              <a:solidFill>
                <a:srgbClr val="000000"/>
              </a:solidFill>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19015" y="1392561"/>
            <a:ext cx="11425680" cy="4651870"/>
          </a:xfrm>
          <a:prstGeom prst="rect">
            <a:avLst/>
          </a:prstGeom>
        </p:spPr>
      </p:pic>
    </p:spTree>
    <p:extLst>
      <p:ext uri="{BB962C8B-B14F-4D97-AF65-F5344CB8AC3E}">
        <p14:creationId xmlns:p14="http://schemas.microsoft.com/office/powerpoint/2010/main" val="273037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6176"/>
            <a:ext cx="10515600" cy="5840787"/>
          </a:xfrm>
        </p:spPr>
        <p:txBody>
          <a:bodyPr/>
          <a:lstStyle/>
          <a:p>
            <a:pPr marL="0" indent="0">
              <a:buNone/>
            </a:pPr>
            <a:r>
              <a:rPr lang="en-US" dirty="0" smtClean="0"/>
              <a:t>5.2.4 	Distributed Management of Virtualization </a:t>
            </a:r>
          </a:p>
          <a:p>
            <a:pPr algn="just">
              <a:lnSpc>
                <a:spcPct val="150000"/>
              </a:lnSpc>
            </a:pPr>
            <a:r>
              <a:rPr lang="en-US" sz="2000" dirty="0" smtClean="0"/>
              <a:t>Many commercial, </a:t>
            </a:r>
            <a:r>
              <a:rPr lang="en-US" sz="2000" b="1" dirty="0" smtClean="0"/>
              <a:t>open source products and research projects such as </a:t>
            </a:r>
            <a:r>
              <a:rPr lang="en-US" sz="2000" b="1" dirty="0" err="1" smtClean="0"/>
              <a:t>OpenNebula</a:t>
            </a:r>
            <a:r>
              <a:rPr lang="en-US" sz="2000" b="1" dirty="0" smtClean="0"/>
              <a:t> , IBM  Virtualization  Manager </a:t>
            </a:r>
            <a:r>
              <a:rPr lang="en-US" sz="2000" dirty="0" smtClean="0"/>
              <a:t>and  VMware are  being developed  </a:t>
            </a:r>
            <a:r>
              <a:rPr lang="en-US" sz="2000" b="1" dirty="0" smtClean="0"/>
              <a:t>to dynamically provision virtual  machines</a:t>
            </a:r>
            <a:r>
              <a:rPr lang="en-US" sz="2000" dirty="0" smtClean="0"/>
              <a:t>, utilizing the  physical  infrastructure.  </a:t>
            </a:r>
          </a:p>
          <a:p>
            <a:pPr marL="0" indent="0" algn="just">
              <a:lnSpc>
                <a:spcPct val="150000"/>
              </a:lnSpc>
              <a:buNone/>
            </a:pPr>
            <a:endParaRPr lang="en-US" sz="2000" dirty="0" smtClean="0"/>
          </a:p>
          <a:p>
            <a:pPr algn="just">
              <a:lnSpc>
                <a:spcPct val="150000"/>
              </a:lnSpc>
            </a:pPr>
            <a:r>
              <a:rPr lang="en-US" sz="2000" dirty="0" smtClean="0"/>
              <a:t>There  are  also  </a:t>
            </a:r>
            <a:r>
              <a:rPr lang="en-US" sz="2000" b="1" dirty="0" smtClean="0"/>
              <a:t>some  commercial  and  scientific  infrastructure  </a:t>
            </a:r>
            <a:r>
              <a:rPr lang="en-US" sz="2000" dirty="0" smtClean="0"/>
              <a:t>cloud  computing  initiatives,  such  as  Globus  VWS,  Eucalyptus   and Amazon,  </a:t>
            </a:r>
            <a:r>
              <a:rPr lang="en-US" sz="2000" b="1" dirty="0" smtClean="0"/>
              <a:t>which  provide  remote  interfaces  </a:t>
            </a:r>
            <a:r>
              <a:rPr lang="en-US" sz="2000" dirty="0" smtClean="0"/>
              <a:t>for  controlling  and  monitoring virtual resources. </a:t>
            </a:r>
          </a:p>
          <a:p>
            <a:pPr algn="just">
              <a:lnSpc>
                <a:spcPct val="150000"/>
              </a:lnSpc>
            </a:pPr>
            <a:r>
              <a:rPr lang="en-US" dirty="0"/>
              <a:t>Virtualization in distributed computing brings </a:t>
            </a:r>
            <a:r>
              <a:rPr lang="en-US" b="1" dirty="0"/>
              <a:t>flexibility, scalability, portability and cost advantage to an organization</a:t>
            </a:r>
            <a:r>
              <a:rPr lang="en-US" dirty="0"/>
              <a:t>.</a:t>
            </a:r>
            <a:endParaRPr lang="en-US" sz="2000" dirty="0" smtClean="0"/>
          </a:p>
          <a:p>
            <a:pPr marL="0" indent="0">
              <a:buNone/>
            </a:pPr>
            <a:endParaRPr lang="en-US" dirty="0"/>
          </a:p>
        </p:txBody>
      </p:sp>
    </p:spTree>
    <p:extLst>
      <p:ext uri="{BB962C8B-B14F-4D97-AF65-F5344CB8AC3E}">
        <p14:creationId xmlns:p14="http://schemas.microsoft.com/office/powerpoint/2010/main" val="3815460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2576859" cy="646331"/>
          </a:xfrm>
          <a:prstGeom prst="rect">
            <a:avLst/>
          </a:prstGeom>
        </p:spPr>
        <p:txBody>
          <a:bodyPr wrap="none">
            <a:spAutoFit/>
          </a:bodyPr>
          <a:lstStyle/>
          <a:p>
            <a:r>
              <a:rPr lang="en-US" b="1" dirty="0"/>
              <a:t>The </a:t>
            </a:r>
            <a:r>
              <a:rPr lang="en-US" b="1" dirty="0" err="1"/>
              <a:t>Wordcount</a:t>
            </a:r>
            <a:r>
              <a:rPr lang="en-US" b="1" dirty="0"/>
              <a:t> Example </a:t>
            </a:r>
            <a:endParaRPr lang="en-US" dirty="0"/>
          </a:p>
          <a:p>
            <a:r>
              <a:rPr lang="en-US" dirty="0" smtClean="0"/>
              <a:t>. </a:t>
            </a:r>
            <a:endParaRPr lang="en-US" sz="2400" dirty="0"/>
          </a:p>
        </p:txBody>
      </p:sp>
      <p:sp>
        <p:nvSpPr>
          <p:cNvPr id="5" name="Rectangle 4"/>
          <p:cNvSpPr/>
          <p:nvPr/>
        </p:nvSpPr>
        <p:spPr>
          <a:xfrm>
            <a:off x="910436" y="1582341"/>
            <a:ext cx="10242838" cy="369332"/>
          </a:xfrm>
          <a:prstGeom prst="rect">
            <a:avLst/>
          </a:prstGeom>
        </p:spPr>
        <p:txBody>
          <a:bodyPr wrap="square">
            <a:spAutoFit/>
          </a:bodyPr>
          <a:lstStyle/>
          <a:p>
            <a:endParaRPr lang="en-US" dirty="0">
              <a:solidFill>
                <a:srgbClr val="000000"/>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0" y="2038892"/>
            <a:ext cx="12059708" cy="2845929"/>
          </a:xfrm>
          <a:prstGeom prst="rect">
            <a:avLst/>
          </a:prstGeom>
        </p:spPr>
      </p:pic>
    </p:spTree>
    <p:extLst>
      <p:ext uri="{BB962C8B-B14F-4D97-AF65-F5344CB8AC3E}">
        <p14:creationId xmlns:p14="http://schemas.microsoft.com/office/powerpoint/2010/main" val="2191990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6"/>
            <a:ext cx="2576859" cy="646331"/>
          </a:xfrm>
          <a:prstGeom prst="rect">
            <a:avLst/>
          </a:prstGeom>
        </p:spPr>
        <p:txBody>
          <a:bodyPr wrap="none">
            <a:spAutoFit/>
          </a:bodyPr>
          <a:lstStyle/>
          <a:p>
            <a:r>
              <a:rPr lang="en-US" b="1" dirty="0"/>
              <a:t>The </a:t>
            </a:r>
            <a:r>
              <a:rPr lang="en-US" b="1" dirty="0" err="1"/>
              <a:t>Wordcount</a:t>
            </a:r>
            <a:r>
              <a:rPr lang="en-US" b="1" dirty="0"/>
              <a:t> Example </a:t>
            </a:r>
            <a:endParaRPr lang="en-US" dirty="0"/>
          </a:p>
          <a:p>
            <a:r>
              <a:rPr lang="en-US" dirty="0" smtClean="0"/>
              <a:t>. </a:t>
            </a:r>
            <a:endParaRPr lang="en-US" sz="2400" dirty="0"/>
          </a:p>
        </p:txBody>
      </p:sp>
      <p:sp>
        <p:nvSpPr>
          <p:cNvPr id="5" name="Rectangle 4"/>
          <p:cNvSpPr/>
          <p:nvPr/>
        </p:nvSpPr>
        <p:spPr>
          <a:xfrm>
            <a:off x="910436" y="1582341"/>
            <a:ext cx="10242838" cy="369332"/>
          </a:xfrm>
          <a:prstGeom prst="rect">
            <a:avLst/>
          </a:prstGeom>
        </p:spPr>
        <p:txBody>
          <a:bodyPr wrap="square">
            <a:spAutoFit/>
          </a:bodyPr>
          <a:lstStyle/>
          <a:p>
            <a:endParaRPr lang="en-US" dirty="0">
              <a:solidFill>
                <a:srgbClr val="000000"/>
              </a:solidFill>
              <a:latin typeface="Times New Roman" panose="02020603050405020304" pitchFamily="18" charset="0"/>
            </a:endParaRPr>
          </a:p>
        </p:txBody>
      </p:sp>
      <p:sp>
        <p:nvSpPr>
          <p:cNvPr id="3" name="Rectangle 2"/>
          <p:cNvSpPr/>
          <p:nvPr/>
        </p:nvSpPr>
        <p:spPr>
          <a:xfrm>
            <a:off x="910436" y="1767007"/>
            <a:ext cx="6096000" cy="4247317"/>
          </a:xfrm>
          <a:prstGeom prst="rect">
            <a:avLst/>
          </a:prstGeom>
        </p:spPr>
        <p:txBody>
          <a:bodyPr>
            <a:spAutoFit/>
          </a:bodyPr>
          <a:lstStyle/>
          <a:p>
            <a:r>
              <a:rPr lang="en-US" b="1" dirty="0">
                <a:solidFill>
                  <a:srgbClr val="000000"/>
                </a:solidFill>
                <a:latin typeface="Times New Roman" panose="02020603050405020304" pitchFamily="18" charset="0"/>
              </a:rPr>
              <a:t># mapper.py </a:t>
            </a:r>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import sys </a:t>
            </a:r>
          </a:p>
          <a:p>
            <a:r>
              <a:rPr lang="en-US" dirty="0">
                <a:solidFill>
                  <a:srgbClr val="000000"/>
                </a:solidFill>
                <a:latin typeface="Times New Roman" panose="02020603050405020304" pitchFamily="18" charset="0"/>
              </a:rPr>
              <a:t># input comes from STDIN (standard input) </a:t>
            </a:r>
          </a:p>
          <a:p>
            <a:r>
              <a:rPr lang="en-US" dirty="0">
                <a:solidFill>
                  <a:srgbClr val="000000"/>
                </a:solidFill>
                <a:latin typeface="Times New Roman" panose="02020603050405020304" pitchFamily="18" charset="0"/>
              </a:rPr>
              <a:t>for line in </a:t>
            </a:r>
            <a:r>
              <a:rPr lang="en-US" dirty="0" err="1">
                <a:solidFill>
                  <a:srgbClr val="000000"/>
                </a:solidFill>
                <a:latin typeface="Times New Roman" panose="02020603050405020304" pitchFamily="18" charset="0"/>
              </a:rPr>
              <a:t>sys.stdin</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remove leading and trailing whitespace </a:t>
            </a:r>
          </a:p>
          <a:p>
            <a:r>
              <a:rPr lang="en-US" dirty="0">
                <a:solidFill>
                  <a:srgbClr val="000000"/>
                </a:solidFill>
                <a:latin typeface="Times New Roman" panose="02020603050405020304" pitchFamily="18" charset="0"/>
              </a:rPr>
              <a:t>line = </a:t>
            </a:r>
            <a:r>
              <a:rPr lang="en-US" dirty="0" err="1">
                <a:solidFill>
                  <a:srgbClr val="000000"/>
                </a:solidFill>
                <a:latin typeface="Times New Roman" panose="02020603050405020304" pitchFamily="18" charset="0"/>
              </a:rPr>
              <a:t>line.strip</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split the line into words </a:t>
            </a:r>
          </a:p>
          <a:p>
            <a:r>
              <a:rPr lang="en-US" dirty="0">
                <a:solidFill>
                  <a:srgbClr val="000000"/>
                </a:solidFill>
                <a:latin typeface="Times New Roman" panose="02020603050405020304" pitchFamily="18" charset="0"/>
              </a:rPr>
              <a:t>words = </a:t>
            </a:r>
            <a:r>
              <a:rPr lang="en-US" dirty="0" err="1">
                <a:solidFill>
                  <a:srgbClr val="000000"/>
                </a:solidFill>
                <a:latin typeface="Times New Roman" panose="02020603050405020304" pitchFamily="18" charset="0"/>
              </a:rPr>
              <a:t>line.split</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increase counters </a:t>
            </a:r>
          </a:p>
          <a:p>
            <a:r>
              <a:rPr lang="en-US" dirty="0">
                <a:solidFill>
                  <a:srgbClr val="000000"/>
                </a:solidFill>
                <a:latin typeface="Times New Roman" panose="02020603050405020304" pitchFamily="18" charset="0"/>
              </a:rPr>
              <a:t>for word in words: </a:t>
            </a:r>
          </a:p>
          <a:p>
            <a:r>
              <a:rPr lang="en-US" dirty="0">
                <a:solidFill>
                  <a:srgbClr val="000000"/>
                </a:solidFill>
                <a:latin typeface="Times New Roman" panose="02020603050405020304" pitchFamily="18" charset="0"/>
              </a:rPr>
              <a:t># write the results to STDOUT (standard output); </a:t>
            </a:r>
          </a:p>
          <a:p>
            <a:r>
              <a:rPr lang="en-US" dirty="0">
                <a:solidFill>
                  <a:srgbClr val="000000"/>
                </a:solidFill>
                <a:latin typeface="Times New Roman" panose="02020603050405020304" pitchFamily="18" charset="0"/>
              </a:rPr>
              <a:t># what we output here will be the input for the </a:t>
            </a:r>
          </a:p>
          <a:p>
            <a:r>
              <a:rPr lang="en-US" dirty="0">
                <a:solidFill>
                  <a:srgbClr val="000000"/>
                </a:solidFill>
                <a:latin typeface="Times New Roman" panose="02020603050405020304" pitchFamily="18" charset="0"/>
              </a:rPr>
              <a:t># Reduce step, i.e. the input for reducer.py # </a:t>
            </a:r>
          </a:p>
          <a:p>
            <a:r>
              <a:rPr lang="en-US" dirty="0">
                <a:solidFill>
                  <a:srgbClr val="000000"/>
                </a:solidFill>
                <a:latin typeface="Times New Roman" panose="02020603050405020304" pitchFamily="18" charset="0"/>
              </a:rPr>
              <a:t># tab-delimited; the trivial word count is 1 </a:t>
            </a:r>
          </a:p>
          <a:p>
            <a:r>
              <a:rPr lang="en-US" dirty="0">
                <a:solidFill>
                  <a:srgbClr val="000000"/>
                </a:solidFill>
                <a:latin typeface="Times New Roman" panose="02020603050405020304" pitchFamily="18" charset="0"/>
              </a:rPr>
              <a:t>print("%s\t\</a:t>
            </a:r>
            <a:r>
              <a:rPr lang="en-US" dirty="0" err="1">
                <a:solidFill>
                  <a:srgbClr val="000000"/>
                </a:solidFill>
                <a:latin typeface="Times New Roman" panose="02020603050405020304" pitchFamily="18" charset="0"/>
              </a:rPr>
              <a:t>t%s</a:t>
            </a:r>
            <a:r>
              <a:rPr lang="en-US" dirty="0">
                <a:solidFill>
                  <a:srgbClr val="000000"/>
                </a:solidFill>
                <a:latin typeface="Times New Roman" panose="02020603050405020304" pitchFamily="18" charset="0"/>
              </a:rPr>
              <a:t>" %(word, 1)) </a:t>
            </a:r>
            <a:endParaRPr lang="en-US" dirty="0"/>
          </a:p>
        </p:txBody>
      </p:sp>
      <p:sp>
        <p:nvSpPr>
          <p:cNvPr id="7" name="Rectangle 6"/>
          <p:cNvSpPr/>
          <p:nvPr/>
        </p:nvSpPr>
        <p:spPr>
          <a:xfrm>
            <a:off x="5955631" y="1058778"/>
            <a:ext cx="6062005" cy="8956298"/>
          </a:xfrm>
          <a:prstGeom prst="rect">
            <a:avLst/>
          </a:prstGeom>
        </p:spPr>
        <p:txBody>
          <a:bodyPr wrap="square">
            <a:spAutoFit/>
          </a:bodyPr>
          <a:lstStyle/>
          <a:p>
            <a:r>
              <a:rPr lang="en-US" b="1" dirty="0">
                <a:solidFill>
                  <a:srgbClr val="000000"/>
                </a:solidFill>
                <a:latin typeface="Times New Roman" panose="02020603050405020304" pitchFamily="18" charset="0"/>
              </a:rPr>
              <a:t># Reducer.py </a:t>
            </a:r>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from operator import </a:t>
            </a:r>
            <a:r>
              <a:rPr lang="en-US" dirty="0" err="1">
                <a:solidFill>
                  <a:srgbClr val="000000"/>
                </a:solidFill>
                <a:latin typeface="Times New Roman" panose="02020603050405020304" pitchFamily="18" charset="0"/>
              </a:rPr>
              <a:t>itemgetter</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import sys </a:t>
            </a:r>
          </a:p>
          <a:p>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 None </a:t>
            </a:r>
          </a:p>
          <a:p>
            <a:r>
              <a:rPr lang="en-US" dirty="0" err="1">
                <a:solidFill>
                  <a:srgbClr val="000000"/>
                </a:solidFill>
                <a:latin typeface="Times New Roman" panose="02020603050405020304" pitchFamily="18" charset="0"/>
              </a:rPr>
              <a:t>current_count</a:t>
            </a:r>
            <a:r>
              <a:rPr lang="en-US" dirty="0">
                <a:solidFill>
                  <a:srgbClr val="000000"/>
                </a:solidFill>
                <a:latin typeface="Times New Roman" panose="02020603050405020304" pitchFamily="18" charset="0"/>
              </a:rPr>
              <a:t> = 0 </a:t>
            </a:r>
          </a:p>
          <a:p>
            <a:r>
              <a:rPr lang="en-US" dirty="0">
                <a:solidFill>
                  <a:srgbClr val="000000"/>
                </a:solidFill>
                <a:latin typeface="Times New Roman" panose="02020603050405020304" pitchFamily="18" charset="0"/>
              </a:rPr>
              <a:t>word = None </a:t>
            </a:r>
          </a:p>
          <a:p>
            <a:r>
              <a:rPr lang="en-US" dirty="0">
                <a:solidFill>
                  <a:srgbClr val="000000"/>
                </a:solidFill>
                <a:latin typeface="Times New Roman" panose="02020603050405020304" pitchFamily="18" charset="0"/>
              </a:rPr>
              <a:t># input comes from STDIN </a:t>
            </a:r>
          </a:p>
          <a:p>
            <a:r>
              <a:rPr lang="en-US" dirty="0">
                <a:solidFill>
                  <a:srgbClr val="000000"/>
                </a:solidFill>
                <a:latin typeface="Times New Roman" panose="02020603050405020304" pitchFamily="18" charset="0"/>
              </a:rPr>
              <a:t>for line in </a:t>
            </a:r>
            <a:r>
              <a:rPr lang="en-US" dirty="0" err="1">
                <a:solidFill>
                  <a:srgbClr val="000000"/>
                </a:solidFill>
                <a:latin typeface="Times New Roman" panose="02020603050405020304" pitchFamily="18" charset="0"/>
              </a:rPr>
              <a:t>sys.stdin</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remove leading and trailing whitespace </a:t>
            </a:r>
          </a:p>
          <a:p>
            <a:r>
              <a:rPr lang="en-US" dirty="0">
                <a:solidFill>
                  <a:srgbClr val="000000"/>
                </a:solidFill>
                <a:latin typeface="Times New Roman" panose="02020603050405020304" pitchFamily="18" charset="0"/>
              </a:rPr>
              <a:t>line = </a:t>
            </a:r>
            <a:r>
              <a:rPr lang="en-US" dirty="0" err="1">
                <a:solidFill>
                  <a:srgbClr val="000000"/>
                </a:solidFill>
                <a:latin typeface="Times New Roman" panose="02020603050405020304" pitchFamily="18" charset="0"/>
              </a:rPr>
              <a:t>line.strip</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parse the input we got from mapper.py </a:t>
            </a:r>
          </a:p>
          <a:p>
            <a:r>
              <a:rPr lang="en-US" dirty="0">
                <a:solidFill>
                  <a:srgbClr val="000000"/>
                </a:solidFill>
                <a:latin typeface="Times New Roman" panose="02020603050405020304" pitchFamily="18" charset="0"/>
              </a:rPr>
              <a:t>word, count = </a:t>
            </a:r>
            <a:r>
              <a:rPr lang="en-US" dirty="0" err="1">
                <a:solidFill>
                  <a:srgbClr val="000000"/>
                </a:solidFill>
                <a:latin typeface="Times New Roman" panose="02020603050405020304" pitchFamily="18" charset="0"/>
              </a:rPr>
              <a:t>line.split</a:t>
            </a:r>
            <a:r>
              <a:rPr lang="en-US" dirty="0">
                <a:solidFill>
                  <a:srgbClr val="000000"/>
                </a:solidFill>
                <a:latin typeface="Times New Roman" panose="02020603050405020304" pitchFamily="18" charset="0"/>
              </a:rPr>
              <a:t>('\t', 1) </a:t>
            </a:r>
          </a:p>
          <a:p>
            <a:r>
              <a:rPr lang="en-US" dirty="0">
                <a:solidFill>
                  <a:srgbClr val="000000"/>
                </a:solidFill>
                <a:latin typeface="Times New Roman" panose="02020603050405020304" pitchFamily="18" charset="0"/>
              </a:rPr>
              <a:t># convert count (currently a string) to </a:t>
            </a:r>
            <a:r>
              <a:rPr lang="en-US" dirty="0" err="1">
                <a:solidFill>
                  <a:srgbClr val="000000"/>
                </a:solidFill>
                <a:latin typeface="Times New Roman" panose="02020603050405020304" pitchFamily="18" charset="0"/>
              </a:rPr>
              <a:t>int</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try: </a:t>
            </a:r>
          </a:p>
          <a:p>
            <a:r>
              <a:rPr lang="en-US" dirty="0">
                <a:solidFill>
                  <a:srgbClr val="000000"/>
                </a:solidFill>
                <a:latin typeface="Times New Roman" panose="02020603050405020304" pitchFamily="18" charset="0"/>
              </a:rPr>
              <a:t>count = </a:t>
            </a:r>
            <a:r>
              <a:rPr lang="en-US" dirty="0" err="1">
                <a:solidFill>
                  <a:srgbClr val="000000"/>
                </a:solidFill>
                <a:latin typeface="Times New Roman" panose="02020603050405020304" pitchFamily="18" charset="0"/>
              </a:rPr>
              <a:t>int</a:t>
            </a:r>
            <a:r>
              <a:rPr lang="en-US" dirty="0">
                <a:solidFill>
                  <a:srgbClr val="000000"/>
                </a:solidFill>
                <a:latin typeface="Times New Roman" panose="02020603050405020304" pitchFamily="18" charset="0"/>
              </a:rPr>
              <a:t>(count) </a:t>
            </a:r>
          </a:p>
          <a:p>
            <a:r>
              <a:rPr lang="en-US" dirty="0">
                <a:solidFill>
                  <a:srgbClr val="000000"/>
                </a:solidFill>
                <a:latin typeface="Times New Roman" panose="02020603050405020304" pitchFamily="18" charset="0"/>
              </a:rPr>
              <a:t>except </a:t>
            </a:r>
            <a:r>
              <a:rPr lang="en-US" dirty="0" err="1">
                <a:solidFill>
                  <a:srgbClr val="000000"/>
                </a:solidFill>
                <a:latin typeface="Times New Roman" panose="02020603050405020304" pitchFamily="18" charset="0"/>
              </a:rPr>
              <a:t>ValueError</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count was not a number, so silently </a:t>
            </a:r>
          </a:p>
          <a:p>
            <a:r>
              <a:rPr lang="en-US" dirty="0">
                <a:solidFill>
                  <a:srgbClr val="000000"/>
                </a:solidFill>
                <a:latin typeface="Times New Roman" panose="02020603050405020304" pitchFamily="18" charset="0"/>
              </a:rPr>
              <a:t># ignore/discard this line </a:t>
            </a:r>
          </a:p>
          <a:p>
            <a:r>
              <a:rPr lang="en-US" dirty="0">
                <a:solidFill>
                  <a:srgbClr val="000000"/>
                </a:solidFill>
                <a:latin typeface="Times New Roman" panose="02020603050405020304" pitchFamily="18" charset="0"/>
              </a:rPr>
              <a:t>continue </a:t>
            </a:r>
          </a:p>
          <a:p>
            <a:r>
              <a:rPr lang="en-US" dirty="0">
                <a:solidFill>
                  <a:srgbClr val="000000"/>
                </a:solidFill>
                <a:latin typeface="Times New Roman" panose="02020603050405020304" pitchFamily="18" charset="0"/>
              </a:rPr>
              <a:t># this IF-switch only works because Hadoop sorts map output </a:t>
            </a:r>
          </a:p>
          <a:p>
            <a:r>
              <a:rPr lang="en-US" dirty="0">
                <a:solidFill>
                  <a:srgbClr val="000000"/>
                </a:solidFill>
                <a:latin typeface="Times New Roman" panose="02020603050405020304" pitchFamily="18" charset="0"/>
              </a:rPr>
              <a:t># by key (here: word) before it is passed to the reducer </a:t>
            </a:r>
          </a:p>
          <a:p>
            <a:r>
              <a:rPr lang="en-US" dirty="0">
                <a:solidFill>
                  <a:srgbClr val="000000"/>
                </a:solidFill>
                <a:latin typeface="Times New Roman" panose="02020603050405020304" pitchFamily="18" charset="0"/>
              </a:rPr>
              <a:t>if </a:t>
            </a:r>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 word: </a:t>
            </a:r>
          </a:p>
          <a:p>
            <a:r>
              <a:rPr lang="en-US" dirty="0" err="1">
                <a:solidFill>
                  <a:srgbClr val="000000"/>
                </a:solidFill>
                <a:latin typeface="Times New Roman" panose="02020603050405020304" pitchFamily="18" charset="0"/>
              </a:rPr>
              <a:t>current_count</a:t>
            </a:r>
            <a:r>
              <a:rPr lang="en-US" dirty="0">
                <a:solidFill>
                  <a:srgbClr val="000000"/>
                </a:solidFill>
                <a:latin typeface="Times New Roman" panose="02020603050405020304" pitchFamily="18" charset="0"/>
              </a:rPr>
              <a:t> += count </a:t>
            </a:r>
          </a:p>
          <a:p>
            <a:r>
              <a:rPr lang="en-US" dirty="0">
                <a:solidFill>
                  <a:srgbClr val="000000"/>
                </a:solidFill>
                <a:latin typeface="Times New Roman" panose="02020603050405020304" pitchFamily="18" charset="0"/>
              </a:rPr>
              <a:t>else: </a:t>
            </a:r>
          </a:p>
          <a:p>
            <a:r>
              <a:rPr lang="en-US" dirty="0">
                <a:solidFill>
                  <a:srgbClr val="000000"/>
                </a:solidFill>
                <a:latin typeface="Times New Roman" panose="02020603050405020304" pitchFamily="18" charset="0"/>
              </a:rPr>
              <a:t>if </a:t>
            </a:r>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 write result to STDOUT </a:t>
            </a:r>
          </a:p>
          <a:p>
            <a:r>
              <a:rPr lang="en-US" dirty="0">
                <a:solidFill>
                  <a:srgbClr val="000000"/>
                </a:solidFill>
                <a:latin typeface="Times New Roman" panose="02020603050405020304" pitchFamily="18" charset="0"/>
              </a:rPr>
              <a:t>print('%s\</a:t>
            </a:r>
            <a:r>
              <a:rPr lang="en-US" dirty="0" err="1">
                <a:solidFill>
                  <a:srgbClr val="000000"/>
                </a:solidFill>
                <a:latin typeface="Times New Roman" panose="02020603050405020304" pitchFamily="18" charset="0"/>
              </a:rPr>
              <a:t>t%s</a:t>
            </a:r>
            <a:r>
              <a:rPr lang="en-US" dirty="0">
                <a:solidFill>
                  <a:srgbClr val="000000"/>
                </a:solidFill>
                <a:latin typeface="Times New Roman" panose="02020603050405020304" pitchFamily="18" charset="0"/>
              </a:rPr>
              <a:t>' % (</a:t>
            </a:r>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current_count</a:t>
            </a:r>
            <a:r>
              <a:rPr lang="en-US" dirty="0">
                <a:solidFill>
                  <a:srgbClr val="000000"/>
                </a:solidFill>
                <a:latin typeface="Times New Roman" panose="02020603050405020304" pitchFamily="18" charset="0"/>
              </a:rPr>
              <a:t>) ) </a:t>
            </a:r>
          </a:p>
          <a:p>
            <a:r>
              <a:rPr lang="en-US" dirty="0" err="1">
                <a:solidFill>
                  <a:srgbClr val="000000"/>
                </a:solidFill>
                <a:latin typeface="Times New Roman" panose="02020603050405020304" pitchFamily="18" charset="0"/>
              </a:rPr>
              <a:t>current_count</a:t>
            </a:r>
            <a:r>
              <a:rPr lang="en-US" dirty="0">
                <a:solidFill>
                  <a:srgbClr val="000000"/>
                </a:solidFill>
                <a:latin typeface="Times New Roman" panose="02020603050405020304" pitchFamily="18" charset="0"/>
              </a:rPr>
              <a:t> = count </a:t>
            </a:r>
          </a:p>
          <a:p>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 word </a:t>
            </a:r>
          </a:p>
          <a:p>
            <a:r>
              <a:rPr lang="en-US" dirty="0">
                <a:solidFill>
                  <a:srgbClr val="000000"/>
                </a:solidFill>
                <a:latin typeface="Times New Roman" panose="02020603050405020304" pitchFamily="18" charset="0"/>
              </a:rPr>
              <a:t># do not forget to output the last word if needed! </a:t>
            </a:r>
          </a:p>
          <a:p>
            <a:r>
              <a:rPr lang="en-US" dirty="0">
                <a:solidFill>
                  <a:srgbClr val="000000"/>
                </a:solidFill>
                <a:latin typeface="Times New Roman" panose="02020603050405020304" pitchFamily="18" charset="0"/>
              </a:rPr>
              <a:t>if </a:t>
            </a:r>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 word: </a:t>
            </a:r>
          </a:p>
          <a:p>
            <a:r>
              <a:rPr lang="en-US" dirty="0">
                <a:solidFill>
                  <a:srgbClr val="000000"/>
                </a:solidFill>
                <a:latin typeface="Times New Roman" panose="02020603050405020304" pitchFamily="18" charset="0"/>
              </a:rPr>
              <a:t>print('%s\</a:t>
            </a:r>
            <a:r>
              <a:rPr lang="en-US" dirty="0" err="1">
                <a:solidFill>
                  <a:srgbClr val="000000"/>
                </a:solidFill>
                <a:latin typeface="Times New Roman" panose="02020603050405020304" pitchFamily="18" charset="0"/>
              </a:rPr>
              <a:t>t%s</a:t>
            </a:r>
            <a:r>
              <a:rPr lang="en-US" dirty="0">
                <a:solidFill>
                  <a:srgbClr val="000000"/>
                </a:solidFill>
                <a:latin typeface="Times New Roman" panose="02020603050405020304" pitchFamily="18" charset="0"/>
              </a:rPr>
              <a:t>' % (</a:t>
            </a:r>
            <a:r>
              <a:rPr lang="en-US" dirty="0" err="1">
                <a:solidFill>
                  <a:srgbClr val="000000"/>
                </a:solidFill>
                <a:latin typeface="Times New Roman" panose="02020603050405020304" pitchFamily="18" charset="0"/>
              </a:rPr>
              <a:t>current_word</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current_count</a:t>
            </a:r>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382674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5"/>
            <a:ext cx="7764332" cy="646331"/>
          </a:xfrm>
          <a:prstGeom prst="rect">
            <a:avLst/>
          </a:prstGeom>
        </p:spPr>
        <p:txBody>
          <a:bodyPr wrap="square">
            <a:spAutoFit/>
          </a:bodyPr>
          <a:lstStyle/>
          <a:p>
            <a:r>
              <a:rPr lang="en-US" b="1" dirty="0" smtClean="0"/>
              <a:t> </a:t>
            </a:r>
            <a:r>
              <a:rPr lang="en-US" dirty="0"/>
              <a:t>Write a map reduce program that returns the cost of the item that is most expensive, for each location in the dataset example.txt </a:t>
            </a:r>
          </a:p>
        </p:txBody>
      </p:sp>
      <p:sp>
        <p:nvSpPr>
          <p:cNvPr id="5" name="Rectangle 4"/>
          <p:cNvSpPr/>
          <p:nvPr/>
        </p:nvSpPr>
        <p:spPr>
          <a:xfrm>
            <a:off x="910436" y="1582341"/>
            <a:ext cx="10242838" cy="369332"/>
          </a:xfrm>
          <a:prstGeom prst="rect">
            <a:avLst/>
          </a:prstGeom>
        </p:spPr>
        <p:txBody>
          <a:bodyPr wrap="square">
            <a:spAutoFit/>
          </a:bodyPr>
          <a:lstStyle/>
          <a:p>
            <a:endParaRPr lang="en-US" dirty="0">
              <a:solidFill>
                <a:srgbClr val="000000"/>
              </a:solidFill>
              <a:latin typeface="Times New Roman" panose="02020603050405020304" pitchFamily="18" charset="0"/>
            </a:endParaRPr>
          </a:p>
        </p:txBody>
      </p:sp>
      <p:sp>
        <p:nvSpPr>
          <p:cNvPr id="3" name="Rectangle 2"/>
          <p:cNvSpPr/>
          <p:nvPr/>
        </p:nvSpPr>
        <p:spPr>
          <a:xfrm>
            <a:off x="1137371" y="2173524"/>
            <a:ext cx="4647426" cy="369332"/>
          </a:xfrm>
          <a:prstGeom prst="rect">
            <a:avLst/>
          </a:prstGeom>
        </p:spPr>
        <p:txBody>
          <a:bodyPr wrap="none">
            <a:spAutoFit/>
          </a:bodyPr>
          <a:lstStyle/>
          <a:p>
            <a:r>
              <a:rPr lang="en-US" dirty="0">
                <a:solidFill>
                  <a:srgbClr val="000000"/>
                </a:solidFill>
                <a:latin typeface="Times New Roman" panose="02020603050405020304" pitchFamily="18" charset="0"/>
              </a:rPr>
              <a:t>Note: Input for this program is </a:t>
            </a:r>
            <a:r>
              <a:rPr lang="en-US" b="1" i="1" dirty="0">
                <a:solidFill>
                  <a:srgbClr val="000000"/>
                </a:solidFill>
                <a:latin typeface="Times New Roman" panose="02020603050405020304" pitchFamily="18" charset="0"/>
              </a:rPr>
              <a:t>example.txt </a:t>
            </a:r>
            <a:r>
              <a:rPr lang="en-US" dirty="0">
                <a:solidFill>
                  <a:srgbClr val="000000"/>
                </a:solidFill>
                <a:latin typeface="Times New Roman" panose="02020603050405020304" pitchFamily="18" charset="0"/>
              </a:rPr>
              <a:t>file. </a:t>
            </a:r>
            <a:endParaRPr lang="en-US" dirty="0"/>
          </a:p>
        </p:txBody>
      </p:sp>
      <p:sp>
        <p:nvSpPr>
          <p:cNvPr id="7" name="Rectangle 6"/>
          <p:cNvSpPr/>
          <p:nvPr/>
        </p:nvSpPr>
        <p:spPr>
          <a:xfrm>
            <a:off x="8353926" y="0"/>
            <a:ext cx="4796589" cy="6740307"/>
          </a:xfrm>
          <a:prstGeom prst="rect">
            <a:avLst/>
          </a:prstGeom>
        </p:spPr>
        <p:txBody>
          <a:bodyPr wrap="square">
            <a:spAutoFit/>
          </a:bodyPr>
          <a:lstStyle/>
          <a:p>
            <a:r>
              <a:rPr lang="en-US" b="1" dirty="0">
                <a:solidFill>
                  <a:srgbClr val="000000"/>
                </a:solidFill>
                <a:latin typeface="Times New Roman" panose="02020603050405020304" pitchFamily="18" charset="0"/>
              </a:rPr>
              <a:t>OUTPUT-1 </a:t>
            </a:r>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Las Vegas 208.97 </a:t>
            </a:r>
          </a:p>
          <a:p>
            <a:r>
              <a:rPr lang="en-US" dirty="0">
                <a:solidFill>
                  <a:srgbClr val="000000"/>
                </a:solidFill>
                <a:latin typeface="Times New Roman" panose="02020603050405020304" pitchFamily="18" charset="0"/>
              </a:rPr>
              <a:t>Miami 84.11 </a:t>
            </a:r>
          </a:p>
          <a:p>
            <a:r>
              <a:rPr lang="en-US" dirty="0">
                <a:solidFill>
                  <a:srgbClr val="000000"/>
                </a:solidFill>
                <a:latin typeface="Times New Roman" panose="02020603050405020304" pitchFamily="18" charset="0"/>
              </a:rPr>
              <a:t>Tucson 489.93 </a:t>
            </a:r>
          </a:p>
          <a:p>
            <a:r>
              <a:rPr lang="en-US" dirty="0">
                <a:solidFill>
                  <a:srgbClr val="000000"/>
                </a:solidFill>
                <a:latin typeface="Times New Roman" panose="02020603050405020304" pitchFamily="18" charset="0"/>
              </a:rPr>
              <a:t>San Francisco 388.3 </a:t>
            </a:r>
          </a:p>
          <a:p>
            <a:r>
              <a:rPr lang="en-US" dirty="0">
                <a:solidFill>
                  <a:srgbClr val="000000"/>
                </a:solidFill>
                <a:latin typeface="Times New Roman" panose="02020603050405020304" pitchFamily="18" charset="0"/>
              </a:rPr>
              <a:t>Dallas 145.63 </a:t>
            </a:r>
          </a:p>
          <a:p>
            <a:r>
              <a:rPr lang="en-US" dirty="0">
                <a:solidFill>
                  <a:srgbClr val="000000"/>
                </a:solidFill>
                <a:latin typeface="Times New Roman" panose="02020603050405020304" pitchFamily="18" charset="0"/>
              </a:rPr>
              <a:t>Tampa 353.23 </a:t>
            </a:r>
          </a:p>
          <a:p>
            <a:r>
              <a:rPr lang="en-US" dirty="0">
                <a:solidFill>
                  <a:srgbClr val="000000"/>
                </a:solidFill>
                <a:latin typeface="Times New Roman" panose="02020603050405020304" pitchFamily="18" charset="0"/>
              </a:rPr>
              <a:t>Washington 481.31 </a:t>
            </a:r>
          </a:p>
          <a:p>
            <a:r>
              <a:rPr lang="en-US" dirty="0">
                <a:solidFill>
                  <a:srgbClr val="000000"/>
                </a:solidFill>
                <a:latin typeface="Times New Roman" panose="02020603050405020304" pitchFamily="18" charset="0"/>
              </a:rPr>
              <a:t>San Jose 492.8 </a:t>
            </a:r>
          </a:p>
          <a:p>
            <a:r>
              <a:rPr lang="en-US" dirty="0">
                <a:solidFill>
                  <a:srgbClr val="000000"/>
                </a:solidFill>
                <a:latin typeface="Times New Roman" panose="02020603050405020304" pitchFamily="18" charset="0"/>
              </a:rPr>
              <a:t>Newark 410.37 </a:t>
            </a:r>
          </a:p>
          <a:p>
            <a:r>
              <a:rPr lang="en-US" dirty="0">
                <a:solidFill>
                  <a:srgbClr val="000000"/>
                </a:solidFill>
                <a:latin typeface="Times New Roman" panose="02020603050405020304" pitchFamily="18" charset="0"/>
              </a:rPr>
              <a:t>Memphis 354.44 </a:t>
            </a:r>
          </a:p>
          <a:p>
            <a:r>
              <a:rPr lang="en-US" dirty="0">
                <a:solidFill>
                  <a:srgbClr val="000000"/>
                </a:solidFill>
                <a:latin typeface="Times New Roman" panose="02020603050405020304" pitchFamily="18" charset="0"/>
              </a:rPr>
              <a:t>Jersey City 369.07 </a:t>
            </a:r>
          </a:p>
          <a:p>
            <a:r>
              <a:rPr lang="en-US" dirty="0">
                <a:solidFill>
                  <a:srgbClr val="000000"/>
                </a:solidFill>
                <a:latin typeface="Times New Roman" panose="02020603050405020304" pitchFamily="18" charset="0"/>
              </a:rPr>
              <a:t>Plano 4.65 </a:t>
            </a:r>
          </a:p>
          <a:p>
            <a:r>
              <a:rPr lang="en-US" dirty="0">
                <a:solidFill>
                  <a:srgbClr val="000000"/>
                </a:solidFill>
                <a:latin typeface="Times New Roman" panose="02020603050405020304" pitchFamily="18" charset="0"/>
              </a:rPr>
              <a:t>Buffalo 337.35 </a:t>
            </a:r>
          </a:p>
          <a:p>
            <a:r>
              <a:rPr lang="en-US" dirty="0">
                <a:solidFill>
                  <a:srgbClr val="000000"/>
                </a:solidFill>
                <a:latin typeface="Times New Roman" panose="02020603050405020304" pitchFamily="18" charset="0"/>
              </a:rPr>
              <a:t>Louisville 213.64 </a:t>
            </a:r>
          </a:p>
          <a:p>
            <a:r>
              <a:rPr lang="en-US" dirty="0">
                <a:solidFill>
                  <a:srgbClr val="000000"/>
                </a:solidFill>
                <a:latin typeface="Times New Roman" panose="02020603050405020304" pitchFamily="18" charset="0"/>
              </a:rPr>
              <a:t>Miami 154.64 </a:t>
            </a:r>
          </a:p>
          <a:p>
            <a:r>
              <a:rPr lang="en-US" dirty="0">
                <a:solidFill>
                  <a:srgbClr val="000000"/>
                </a:solidFill>
                <a:latin typeface="Times New Roman" panose="02020603050405020304" pitchFamily="18" charset="0"/>
              </a:rPr>
              <a:t>Los 164.5 </a:t>
            </a:r>
          </a:p>
          <a:p>
            <a:r>
              <a:rPr lang="en-US" dirty="0">
                <a:solidFill>
                  <a:srgbClr val="000000"/>
                </a:solidFill>
                <a:latin typeface="Times New Roman" panose="02020603050405020304" pitchFamily="18" charset="0"/>
              </a:rPr>
              <a:t>Birmingham 1.64 </a:t>
            </a:r>
          </a:p>
          <a:p>
            <a:r>
              <a:rPr lang="en-US" dirty="0">
                <a:solidFill>
                  <a:srgbClr val="000000"/>
                </a:solidFill>
                <a:latin typeface="Times New Roman" panose="02020603050405020304" pitchFamily="18" charset="0"/>
              </a:rPr>
              <a:t>Mesa 13.79 </a:t>
            </a:r>
          </a:p>
          <a:p>
            <a:r>
              <a:rPr lang="en-US" dirty="0">
                <a:solidFill>
                  <a:srgbClr val="000000"/>
                </a:solidFill>
                <a:latin typeface="Times New Roman" panose="02020603050405020304" pitchFamily="18" charset="0"/>
              </a:rPr>
              <a:t>Wichita 158.25 </a:t>
            </a:r>
          </a:p>
          <a:p>
            <a:r>
              <a:rPr lang="en-US" dirty="0">
                <a:solidFill>
                  <a:srgbClr val="000000"/>
                </a:solidFill>
                <a:latin typeface="Times New Roman" panose="02020603050405020304" pitchFamily="18" charset="0"/>
              </a:rPr>
              <a:t>Indianapolis 152.77 </a:t>
            </a:r>
          </a:p>
          <a:p>
            <a:r>
              <a:rPr lang="en-US" dirty="0">
                <a:solidFill>
                  <a:srgbClr val="000000"/>
                </a:solidFill>
                <a:latin typeface="Times New Roman" panose="02020603050405020304" pitchFamily="18" charset="0"/>
              </a:rPr>
              <a:t>San Bernardino 332.43 </a:t>
            </a:r>
          </a:p>
          <a:p>
            <a:r>
              <a:rPr lang="en-US" dirty="0">
                <a:solidFill>
                  <a:srgbClr val="000000"/>
                </a:solidFill>
                <a:latin typeface="Times New Roman" panose="02020603050405020304" pitchFamily="18" charset="0"/>
              </a:rPr>
              <a:t>Indianapolis 464.36 </a:t>
            </a:r>
          </a:p>
          <a:p>
            <a:r>
              <a:rPr lang="en-US" dirty="0">
                <a:solidFill>
                  <a:srgbClr val="000000"/>
                </a:solidFill>
                <a:latin typeface="Times New Roman" panose="02020603050405020304" pitchFamily="18" charset="0"/>
              </a:rPr>
              <a:t>Stockton 180.61 </a:t>
            </a:r>
          </a:p>
        </p:txBody>
      </p:sp>
    </p:spTree>
    <p:extLst>
      <p:ext uri="{BB962C8B-B14F-4D97-AF65-F5344CB8AC3E}">
        <p14:creationId xmlns:p14="http://schemas.microsoft.com/office/powerpoint/2010/main" val="2108353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Hadoop </a:t>
            </a:r>
            <a:r>
              <a:rPr lang="en-US" sz="2400" b="1" dirty="0" err="1" smtClean="0"/>
              <a:t>MapReduce</a:t>
            </a:r>
            <a:endParaRPr lang="en-US" sz="2400" b="1" dirty="0"/>
          </a:p>
        </p:txBody>
      </p:sp>
      <p:sp>
        <p:nvSpPr>
          <p:cNvPr id="2" name="Rectangle 1"/>
          <p:cNvSpPr/>
          <p:nvPr/>
        </p:nvSpPr>
        <p:spPr>
          <a:xfrm>
            <a:off x="910436" y="930895"/>
            <a:ext cx="7764332" cy="646331"/>
          </a:xfrm>
          <a:prstGeom prst="rect">
            <a:avLst/>
          </a:prstGeom>
        </p:spPr>
        <p:txBody>
          <a:bodyPr wrap="square">
            <a:spAutoFit/>
          </a:bodyPr>
          <a:lstStyle/>
          <a:p>
            <a:r>
              <a:rPr lang="en-US" b="1" dirty="0" smtClean="0"/>
              <a:t> </a:t>
            </a:r>
            <a:r>
              <a:rPr lang="en-US" dirty="0"/>
              <a:t>Write a map reduce program that returns the cost of the item that is most expensive, for each location in the dataset example.txt </a:t>
            </a:r>
          </a:p>
        </p:txBody>
      </p:sp>
      <p:sp>
        <p:nvSpPr>
          <p:cNvPr id="5" name="Rectangle 4"/>
          <p:cNvSpPr/>
          <p:nvPr/>
        </p:nvSpPr>
        <p:spPr>
          <a:xfrm>
            <a:off x="910436" y="1582341"/>
            <a:ext cx="10242838" cy="369332"/>
          </a:xfrm>
          <a:prstGeom prst="rect">
            <a:avLst/>
          </a:prstGeom>
        </p:spPr>
        <p:txBody>
          <a:bodyPr wrap="square">
            <a:spAutoFit/>
          </a:bodyPr>
          <a:lstStyle/>
          <a:p>
            <a:endParaRPr lang="en-US" dirty="0">
              <a:solidFill>
                <a:srgbClr val="000000"/>
              </a:solidFill>
              <a:latin typeface="Times New Roman" panose="02020603050405020304" pitchFamily="18" charset="0"/>
            </a:endParaRPr>
          </a:p>
        </p:txBody>
      </p:sp>
      <p:sp>
        <p:nvSpPr>
          <p:cNvPr id="3" name="Rectangle 2"/>
          <p:cNvSpPr/>
          <p:nvPr/>
        </p:nvSpPr>
        <p:spPr>
          <a:xfrm>
            <a:off x="1137371" y="2173524"/>
            <a:ext cx="4647426" cy="369332"/>
          </a:xfrm>
          <a:prstGeom prst="rect">
            <a:avLst/>
          </a:prstGeom>
        </p:spPr>
        <p:txBody>
          <a:bodyPr wrap="none">
            <a:spAutoFit/>
          </a:bodyPr>
          <a:lstStyle/>
          <a:p>
            <a:r>
              <a:rPr lang="en-US" dirty="0">
                <a:solidFill>
                  <a:srgbClr val="000000"/>
                </a:solidFill>
                <a:latin typeface="Times New Roman" panose="02020603050405020304" pitchFamily="18" charset="0"/>
              </a:rPr>
              <a:t>Note: Input for this program is </a:t>
            </a:r>
            <a:r>
              <a:rPr lang="en-US" b="1" i="1" dirty="0">
                <a:solidFill>
                  <a:srgbClr val="000000"/>
                </a:solidFill>
                <a:latin typeface="Times New Roman" panose="02020603050405020304" pitchFamily="18" charset="0"/>
              </a:rPr>
              <a:t>example.txt </a:t>
            </a:r>
            <a:r>
              <a:rPr lang="en-US" dirty="0">
                <a:solidFill>
                  <a:srgbClr val="000000"/>
                </a:solidFill>
                <a:latin typeface="Times New Roman" panose="02020603050405020304" pitchFamily="18" charset="0"/>
              </a:rPr>
              <a:t>file. </a:t>
            </a:r>
            <a:endParaRPr lang="en-US" dirty="0"/>
          </a:p>
        </p:txBody>
      </p:sp>
      <p:sp>
        <p:nvSpPr>
          <p:cNvPr id="6" name="Rectangle 5"/>
          <p:cNvSpPr/>
          <p:nvPr/>
        </p:nvSpPr>
        <p:spPr>
          <a:xfrm>
            <a:off x="8534400" y="235180"/>
            <a:ext cx="6096000" cy="6340197"/>
          </a:xfrm>
          <a:prstGeom prst="rect">
            <a:avLst/>
          </a:prstGeom>
        </p:spPr>
        <p:txBody>
          <a:bodyPr>
            <a:spAutoFit/>
          </a:bodyPr>
          <a:lstStyle/>
          <a:p>
            <a:r>
              <a:rPr lang="en-US" sz="1400" b="1" dirty="0">
                <a:solidFill>
                  <a:srgbClr val="000000"/>
                </a:solidFill>
                <a:latin typeface="Times New Roman" panose="02020603050405020304" pitchFamily="18" charset="0"/>
              </a:rPr>
              <a:t>OUTPUT-1 </a:t>
            </a:r>
            <a:endParaRPr lang="en-US" sz="1400" dirty="0">
              <a:solidFill>
                <a:srgbClr val="000000"/>
              </a:solidFill>
              <a:latin typeface="Times New Roman" panose="02020603050405020304" pitchFamily="18" charset="0"/>
            </a:endParaRPr>
          </a:p>
          <a:p>
            <a:r>
              <a:rPr lang="en-US" sz="1400" dirty="0">
                <a:solidFill>
                  <a:srgbClr val="000000"/>
                </a:solidFill>
                <a:latin typeface="Times New Roman" panose="02020603050405020304" pitchFamily="18" charset="0"/>
              </a:rPr>
              <a:t>Las Vegas 208.97 </a:t>
            </a:r>
          </a:p>
          <a:p>
            <a:r>
              <a:rPr lang="en-US" sz="1400" dirty="0">
                <a:solidFill>
                  <a:srgbClr val="000000"/>
                </a:solidFill>
                <a:latin typeface="Times New Roman" panose="02020603050405020304" pitchFamily="18" charset="0"/>
              </a:rPr>
              <a:t>Miami 84.11 </a:t>
            </a:r>
          </a:p>
          <a:p>
            <a:r>
              <a:rPr lang="en-US" sz="1400" dirty="0">
                <a:solidFill>
                  <a:srgbClr val="000000"/>
                </a:solidFill>
                <a:latin typeface="Times New Roman" panose="02020603050405020304" pitchFamily="18" charset="0"/>
              </a:rPr>
              <a:t>Tucson 489.93 </a:t>
            </a:r>
          </a:p>
          <a:p>
            <a:r>
              <a:rPr lang="en-US" sz="1400" dirty="0">
                <a:solidFill>
                  <a:srgbClr val="000000"/>
                </a:solidFill>
                <a:latin typeface="Times New Roman" panose="02020603050405020304" pitchFamily="18" charset="0"/>
              </a:rPr>
              <a:t>San Francisco 388.3 </a:t>
            </a:r>
          </a:p>
          <a:p>
            <a:r>
              <a:rPr lang="en-US" sz="1400" dirty="0">
                <a:solidFill>
                  <a:srgbClr val="000000"/>
                </a:solidFill>
                <a:latin typeface="Times New Roman" panose="02020603050405020304" pitchFamily="18" charset="0"/>
              </a:rPr>
              <a:t>Dallas 145.63 </a:t>
            </a:r>
          </a:p>
          <a:p>
            <a:r>
              <a:rPr lang="en-US" sz="1400" dirty="0">
                <a:solidFill>
                  <a:srgbClr val="000000"/>
                </a:solidFill>
                <a:latin typeface="Times New Roman" panose="02020603050405020304" pitchFamily="18" charset="0"/>
              </a:rPr>
              <a:t>Tampa 353.23 </a:t>
            </a:r>
          </a:p>
          <a:p>
            <a:r>
              <a:rPr lang="en-US" sz="1400" dirty="0">
                <a:solidFill>
                  <a:srgbClr val="000000"/>
                </a:solidFill>
                <a:latin typeface="Times New Roman" panose="02020603050405020304" pitchFamily="18" charset="0"/>
              </a:rPr>
              <a:t>Washington 481.31 </a:t>
            </a:r>
          </a:p>
          <a:p>
            <a:r>
              <a:rPr lang="en-US" sz="1400" dirty="0">
                <a:solidFill>
                  <a:srgbClr val="000000"/>
                </a:solidFill>
                <a:latin typeface="Times New Roman" panose="02020603050405020304" pitchFamily="18" charset="0"/>
              </a:rPr>
              <a:t>San Jose 492.8 </a:t>
            </a:r>
          </a:p>
          <a:p>
            <a:r>
              <a:rPr lang="en-US" sz="1400" dirty="0">
                <a:solidFill>
                  <a:srgbClr val="000000"/>
                </a:solidFill>
                <a:latin typeface="Times New Roman" panose="02020603050405020304" pitchFamily="18" charset="0"/>
              </a:rPr>
              <a:t>Newark 410.37 </a:t>
            </a:r>
          </a:p>
          <a:p>
            <a:r>
              <a:rPr lang="en-US" sz="1400" dirty="0">
                <a:solidFill>
                  <a:srgbClr val="000000"/>
                </a:solidFill>
                <a:latin typeface="Times New Roman" panose="02020603050405020304" pitchFamily="18" charset="0"/>
              </a:rPr>
              <a:t>Memphis 354.44 </a:t>
            </a:r>
          </a:p>
          <a:p>
            <a:r>
              <a:rPr lang="en-US" sz="1400" dirty="0">
                <a:solidFill>
                  <a:srgbClr val="000000"/>
                </a:solidFill>
                <a:latin typeface="Times New Roman" panose="02020603050405020304" pitchFamily="18" charset="0"/>
              </a:rPr>
              <a:t>Jersey City 369.07 </a:t>
            </a:r>
          </a:p>
          <a:p>
            <a:r>
              <a:rPr lang="en-US" sz="1400" dirty="0">
                <a:solidFill>
                  <a:srgbClr val="000000"/>
                </a:solidFill>
                <a:latin typeface="Times New Roman" panose="02020603050405020304" pitchFamily="18" charset="0"/>
              </a:rPr>
              <a:t>Plano 4.65 </a:t>
            </a:r>
          </a:p>
          <a:p>
            <a:r>
              <a:rPr lang="en-US" sz="1400" dirty="0">
                <a:solidFill>
                  <a:srgbClr val="000000"/>
                </a:solidFill>
                <a:latin typeface="Times New Roman" panose="02020603050405020304" pitchFamily="18" charset="0"/>
              </a:rPr>
              <a:t>Buffalo 337.35 </a:t>
            </a:r>
          </a:p>
          <a:p>
            <a:r>
              <a:rPr lang="en-US" sz="1400" dirty="0">
                <a:solidFill>
                  <a:srgbClr val="000000"/>
                </a:solidFill>
                <a:latin typeface="Times New Roman" panose="02020603050405020304" pitchFamily="18" charset="0"/>
              </a:rPr>
              <a:t>Louisville 213.64 </a:t>
            </a:r>
          </a:p>
          <a:p>
            <a:r>
              <a:rPr lang="en-US" sz="1400" dirty="0">
                <a:solidFill>
                  <a:srgbClr val="000000"/>
                </a:solidFill>
                <a:latin typeface="Times New Roman" panose="02020603050405020304" pitchFamily="18" charset="0"/>
              </a:rPr>
              <a:t>Miami 154.64 </a:t>
            </a:r>
          </a:p>
          <a:p>
            <a:r>
              <a:rPr lang="en-US" sz="1400" dirty="0">
                <a:solidFill>
                  <a:srgbClr val="000000"/>
                </a:solidFill>
                <a:latin typeface="Times New Roman" panose="02020603050405020304" pitchFamily="18" charset="0"/>
              </a:rPr>
              <a:t>Los 164.5 </a:t>
            </a:r>
          </a:p>
          <a:p>
            <a:r>
              <a:rPr lang="en-US" sz="1400" dirty="0">
                <a:solidFill>
                  <a:srgbClr val="000000"/>
                </a:solidFill>
                <a:latin typeface="Times New Roman" panose="02020603050405020304" pitchFamily="18" charset="0"/>
              </a:rPr>
              <a:t>Birmingham 1.64 </a:t>
            </a:r>
          </a:p>
          <a:p>
            <a:r>
              <a:rPr lang="en-US" sz="1400" dirty="0">
                <a:solidFill>
                  <a:srgbClr val="000000"/>
                </a:solidFill>
                <a:latin typeface="Times New Roman" panose="02020603050405020304" pitchFamily="18" charset="0"/>
              </a:rPr>
              <a:t>Mesa 13.79 </a:t>
            </a:r>
          </a:p>
          <a:p>
            <a:r>
              <a:rPr lang="en-US" sz="1400" dirty="0">
                <a:solidFill>
                  <a:srgbClr val="000000"/>
                </a:solidFill>
                <a:latin typeface="Times New Roman" panose="02020603050405020304" pitchFamily="18" charset="0"/>
              </a:rPr>
              <a:t>Wichita 158.25 </a:t>
            </a:r>
          </a:p>
          <a:p>
            <a:r>
              <a:rPr lang="en-US" sz="1400" dirty="0">
                <a:solidFill>
                  <a:srgbClr val="000000"/>
                </a:solidFill>
                <a:latin typeface="Times New Roman" panose="02020603050405020304" pitchFamily="18" charset="0"/>
              </a:rPr>
              <a:t>Indianapolis 152.77 </a:t>
            </a:r>
          </a:p>
          <a:p>
            <a:r>
              <a:rPr lang="en-US" sz="1400" dirty="0">
                <a:solidFill>
                  <a:srgbClr val="000000"/>
                </a:solidFill>
                <a:latin typeface="Times New Roman" panose="02020603050405020304" pitchFamily="18" charset="0"/>
              </a:rPr>
              <a:t>San Bernardino 332.43 </a:t>
            </a:r>
          </a:p>
          <a:p>
            <a:r>
              <a:rPr lang="en-US" sz="1400" dirty="0">
                <a:solidFill>
                  <a:srgbClr val="000000"/>
                </a:solidFill>
                <a:latin typeface="Times New Roman" panose="02020603050405020304" pitchFamily="18" charset="0"/>
              </a:rPr>
              <a:t>Indianapolis 464.36 </a:t>
            </a:r>
          </a:p>
          <a:p>
            <a:r>
              <a:rPr lang="en-US" sz="1400" dirty="0">
                <a:solidFill>
                  <a:srgbClr val="000000"/>
                </a:solidFill>
                <a:latin typeface="Times New Roman" panose="02020603050405020304" pitchFamily="18" charset="0"/>
              </a:rPr>
              <a:t>Stockton 180.61 </a:t>
            </a:r>
          </a:p>
          <a:p>
            <a:r>
              <a:rPr lang="en-US" sz="1400" dirty="0">
                <a:solidFill>
                  <a:srgbClr val="000000"/>
                </a:solidFill>
                <a:latin typeface="Times New Roman" panose="02020603050405020304" pitchFamily="18" charset="0"/>
              </a:rPr>
              <a:t>Austin 48.09 </a:t>
            </a:r>
          </a:p>
          <a:p>
            <a:r>
              <a:rPr lang="en-US" sz="1400" dirty="0">
                <a:solidFill>
                  <a:srgbClr val="000000"/>
                </a:solidFill>
                <a:latin typeface="Times New Roman" panose="02020603050405020304" pitchFamily="18" charset="0"/>
              </a:rPr>
              <a:t>Buffalo 386.56 </a:t>
            </a:r>
          </a:p>
          <a:p>
            <a:r>
              <a:rPr lang="en-US" sz="1400" dirty="0">
                <a:solidFill>
                  <a:srgbClr val="000000"/>
                </a:solidFill>
                <a:latin typeface="Times New Roman" panose="02020603050405020304" pitchFamily="18" charset="0"/>
              </a:rPr>
              <a:t>Santa Ana 2.75 </a:t>
            </a:r>
          </a:p>
          <a:p>
            <a:r>
              <a:rPr lang="en-US" sz="1400" dirty="0">
                <a:solidFill>
                  <a:srgbClr val="000000"/>
                </a:solidFill>
                <a:latin typeface="Times New Roman" panose="02020603050405020304" pitchFamily="18" charset="0"/>
              </a:rPr>
              <a:t>Gilbert 11.31 </a:t>
            </a:r>
          </a:p>
          <a:p>
            <a:r>
              <a:rPr lang="en-US" sz="1400" dirty="0">
                <a:solidFill>
                  <a:srgbClr val="000000"/>
                </a:solidFill>
                <a:latin typeface="Times New Roman" panose="02020603050405020304" pitchFamily="18" charset="0"/>
              </a:rPr>
              <a:t>New York 221.35 </a:t>
            </a:r>
          </a:p>
        </p:txBody>
      </p:sp>
    </p:spTree>
    <p:extLst>
      <p:ext uri="{BB962C8B-B14F-4D97-AF65-F5344CB8AC3E}">
        <p14:creationId xmlns:p14="http://schemas.microsoft.com/office/powerpoint/2010/main" val="3723337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Exploring PaaS</a:t>
            </a:r>
            <a:endParaRPr lang="en-US" sz="4400" dirty="0"/>
          </a:p>
        </p:txBody>
      </p:sp>
      <p:sp>
        <p:nvSpPr>
          <p:cNvPr id="3" name="Subtitle 2"/>
          <p:cNvSpPr>
            <a:spLocks noGrp="1"/>
          </p:cNvSpPr>
          <p:nvPr>
            <p:ph type="subTitle" idx="1"/>
          </p:nvPr>
        </p:nvSpPr>
        <p:spPr>
          <a:xfrm>
            <a:off x="1533099" y="3509963"/>
            <a:ext cx="9144000" cy="1655762"/>
          </a:xfrm>
        </p:spPr>
        <p:txBody>
          <a:bodyPr/>
          <a:lstStyle/>
          <a:p>
            <a:r>
              <a:rPr lang="en-US" dirty="0" smtClean="0"/>
              <a:t>Module 2 (continued)</a:t>
            </a:r>
            <a:endParaRPr lang="en-US" dirty="0"/>
          </a:p>
        </p:txBody>
      </p:sp>
      <p:sp>
        <p:nvSpPr>
          <p:cNvPr id="4" name="Rectangle 3"/>
          <p:cNvSpPr/>
          <p:nvPr/>
        </p:nvSpPr>
        <p:spPr>
          <a:xfrm>
            <a:off x="3239069" y="4429919"/>
            <a:ext cx="6096000" cy="646331"/>
          </a:xfrm>
          <a:prstGeom prst="rect">
            <a:avLst/>
          </a:prstGeom>
        </p:spPr>
        <p:txBody>
          <a:bodyPr>
            <a:spAutoFit/>
          </a:bodyPr>
          <a:lstStyle/>
          <a:p>
            <a:pPr lvl="0"/>
            <a:r>
              <a:rPr lang="en-US" b="1" dirty="0" smtClean="0">
                <a:solidFill>
                  <a:srgbClr val="002060"/>
                </a:solidFill>
              </a:rPr>
              <a:t>Barrie </a:t>
            </a:r>
            <a:r>
              <a:rPr lang="en-US" b="1" dirty="0" err="1" smtClean="0">
                <a:solidFill>
                  <a:srgbClr val="002060"/>
                </a:solidFill>
              </a:rPr>
              <a:t>Sosinsky</a:t>
            </a:r>
            <a:r>
              <a:rPr lang="en-US" dirty="0" err="1" smtClean="0">
                <a:solidFill>
                  <a:srgbClr val="002060"/>
                </a:solidFill>
              </a:rPr>
              <a:t>“Cloud</a:t>
            </a:r>
            <a:r>
              <a:rPr lang="en-US" dirty="0" smtClean="0">
                <a:solidFill>
                  <a:srgbClr val="002060"/>
                </a:solidFill>
              </a:rPr>
              <a:t>  </a:t>
            </a:r>
            <a:r>
              <a:rPr lang="en-US" dirty="0">
                <a:solidFill>
                  <a:srgbClr val="002060"/>
                </a:solidFill>
              </a:rPr>
              <a:t>Computing </a:t>
            </a:r>
            <a:r>
              <a:rPr lang="en-US" dirty="0" smtClean="0">
                <a:solidFill>
                  <a:srgbClr val="002060"/>
                </a:solidFill>
              </a:rPr>
              <a:t>Bible” </a:t>
            </a:r>
            <a:r>
              <a:rPr lang="en-US" dirty="0">
                <a:solidFill>
                  <a:srgbClr val="002060"/>
                </a:solidFill>
              </a:rPr>
              <a:t>Wiley Publications , </a:t>
            </a:r>
            <a:r>
              <a:rPr lang="en-US" dirty="0" smtClean="0">
                <a:solidFill>
                  <a:srgbClr val="002060"/>
                </a:solidFill>
              </a:rPr>
              <a:t>2011 </a:t>
            </a:r>
            <a:r>
              <a:rPr lang="en-US" b="1" dirty="0">
                <a:solidFill>
                  <a:srgbClr val="002060"/>
                </a:solidFill>
              </a:rPr>
              <a:t>(Text Book </a:t>
            </a:r>
            <a:r>
              <a:rPr lang="en-US" b="1" dirty="0" smtClean="0">
                <a:solidFill>
                  <a:srgbClr val="002060"/>
                </a:solidFill>
              </a:rPr>
              <a:t>2) Chapter 7</a:t>
            </a:r>
            <a:endParaRPr lang="en-US" b="1" dirty="0"/>
          </a:p>
        </p:txBody>
      </p:sp>
    </p:spTree>
    <p:extLst>
      <p:ext uri="{BB962C8B-B14F-4D97-AF65-F5344CB8AC3E}">
        <p14:creationId xmlns:p14="http://schemas.microsoft.com/office/powerpoint/2010/main" val="27112346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512" y="995362"/>
            <a:ext cx="7800975" cy="4867275"/>
          </a:xfrm>
          <a:prstGeom prst="rect">
            <a:avLst/>
          </a:prstGeom>
        </p:spPr>
      </p:pic>
    </p:spTree>
    <p:extLst>
      <p:ext uri="{BB962C8B-B14F-4D97-AF65-F5344CB8AC3E}">
        <p14:creationId xmlns:p14="http://schemas.microsoft.com/office/powerpoint/2010/main" val="38579734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57199"/>
            <a:ext cx="4247513" cy="461665"/>
          </a:xfrm>
          <a:prstGeom prst="rect">
            <a:avLst/>
          </a:prstGeom>
        </p:spPr>
        <p:txBody>
          <a:bodyPr wrap="square">
            <a:spAutoFit/>
          </a:bodyPr>
          <a:lstStyle/>
          <a:p>
            <a:pPr algn="ctr"/>
            <a:r>
              <a:rPr lang="en-US" sz="2400" b="1" dirty="0" smtClean="0"/>
              <a:t>Exploring PaaS </a:t>
            </a:r>
            <a:endParaRPr lang="en-US" sz="2400" b="1" dirty="0"/>
          </a:p>
        </p:txBody>
      </p:sp>
      <p:sp>
        <p:nvSpPr>
          <p:cNvPr id="3" name="Rectangle 2"/>
          <p:cNvSpPr/>
          <p:nvPr/>
        </p:nvSpPr>
        <p:spPr>
          <a:xfrm>
            <a:off x="433137" y="1209634"/>
            <a:ext cx="11381873"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The Platform as a Service model </a:t>
            </a:r>
            <a:r>
              <a:rPr lang="en-US" b="1" dirty="0"/>
              <a:t>provides the tools within an </a:t>
            </a:r>
            <a:r>
              <a:rPr lang="en-US" b="1" dirty="0" smtClean="0"/>
              <a:t>environment needed </a:t>
            </a:r>
            <a:r>
              <a:rPr lang="en-US" b="1" dirty="0"/>
              <a:t>to create applications </a:t>
            </a:r>
            <a:r>
              <a:rPr lang="en-US" dirty="0"/>
              <a:t>that can </a:t>
            </a:r>
            <a:r>
              <a:rPr lang="en-US" b="1" dirty="0"/>
              <a:t>run in a Software as a Service model</a:t>
            </a:r>
            <a:r>
              <a:rPr lang="en-US" dirty="0"/>
              <a:t>.</a:t>
            </a:r>
          </a:p>
          <a:p>
            <a:pPr algn="just">
              <a:lnSpc>
                <a:spcPct val="150000"/>
              </a:lnSpc>
            </a:pPr>
            <a:r>
              <a:rPr lang="en-US" dirty="0" smtClean="0"/>
              <a:t>•  For </a:t>
            </a:r>
            <a:r>
              <a:rPr lang="en-US" dirty="0"/>
              <a:t>this reason, some </a:t>
            </a:r>
            <a:r>
              <a:rPr lang="en-US" b="1" dirty="0"/>
              <a:t>overlap between vendors has created </a:t>
            </a:r>
            <a:r>
              <a:rPr lang="en-US" dirty="0"/>
              <a:t>Software as </a:t>
            </a:r>
            <a:r>
              <a:rPr lang="en-US" dirty="0" smtClean="0"/>
              <a:t>a Service </a:t>
            </a:r>
            <a:r>
              <a:rPr lang="en-US" dirty="0"/>
              <a:t>products, and those vendors have broadened their services to </a:t>
            </a:r>
            <a:r>
              <a:rPr lang="en-US" dirty="0" smtClean="0"/>
              <a:t>make their web </a:t>
            </a:r>
            <a:r>
              <a:rPr lang="en-US" dirty="0"/>
              <a:t>applications more </a:t>
            </a:r>
            <a:r>
              <a:rPr lang="en-US" dirty="0" smtClean="0"/>
              <a:t>customizable.</a:t>
            </a:r>
          </a:p>
          <a:p>
            <a:pPr algn="just">
              <a:lnSpc>
                <a:spcPct val="150000"/>
              </a:lnSpc>
            </a:pPr>
            <a:r>
              <a:rPr lang="en-US" dirty="0" smtClean="0"/>
              <a:t>For  </a:t>
            </a:r>
            <a:r>
              <a:rPr lang="en-US" b="1" dirty="0" smtClean="0"/>
              <a:t>Example: </a:t>
            </a:r>
            <a:r>
              <a:rPr lang="en-US" i="1" dirty="0"/>
              <a:t>Salesforce.com </a:t>
            </a:r>
            <a:r>
              <a:rPr lang="en-US" i="1" dirty="0" smtClean="0"/>
              <a:t>and Force.com</a:t>
            </a:r>
            <a:endParaRPr lang="en-US" i="1" dirty="0"/>
          </a:p>
          <a:p>
            <a:pPr>
              <a:lnSpc>
                <a:spcPct val="150000"/>
              </a:lnSpc>
            </a:pPr>
            <a:r>
              <a:rPr lang="en-US" dirty="0" smtClean="0"/>
              <a:t>• </a:t>
            </a:r>
            <a:r>
              <a:rPr lang="en-US" b="1" dirty="0" smtClean="0"/>
              <a:t>Applications </a:t>
            </a:r>
            <a:r>
              <a:rPr lang="en-US" b="1" dirty="0"/>
              <a:t>developed in PaaS </a:t>
            </a:r>
            <a:r>
              <a:rPr lang="en-US" dirty="0" smtClean="0"/>
              <a:t>systems </a:t>
            </a:r>
            <a:r>
              <a:rPr lang="en-US" dirty="0"/>
              <a:t>can be composite </a:t>
            </a:r>
            <a:r>
              <a:rPr lang="en-US" b="1" dirty="0" smtClean="0"/>
              <a:t>business applications</a:t>
            </a:r>
            <a:r>
              <a:rPr lang="en-US" b="1" dirty="0"/>
              <a:t>, data portals, or mashups</a:t>
            </a:r>
            <a:r>
              <a:rPr lang="en-US" dirty="0"/>
              <a:t> with data derived from </a:t>
            </a:r>
            <a:r>
              <a:rPr lang="en-US" dirty="0" smtClean="0"/>
              <a:t>multiple sources</a:t>
            </a:r>
            <a:r>
              <a:rPr lang="en-US" dirty="0"/>
              <a:t>.</a:t>
            </a:r>
          </a:p>
          <a:p>
            <a:pPr>
              <a:lnSpc>
                <a:spcPct val="150000"/>
              </a:lnSpc>
            </a:pPr>
            <a:r>
              <a:rPr lang="en-US" dirty="0" smtClean="0"/>
              <a:t>• PaaS </a:t>
            </a:r>
            <a:r>
              <a:rPr lang="en-US" dirty="0"/>
              <a:t>environments can </a:t>
            </a:r>
            <a:r>
              <a:rPr lang="en-US" b="1" dirty="0" smtClean="0"/>
              <a:t>offer integrated </a:t>
            </a:r>
            <a:r>
              <a:rPr lang="en-US" b="1" dirty="0"/>
              <a:t>lifecycle </a:t>
            </a:r>
            <a:r>
              <a:rPr lang="en-US" b="1" dirty="0" smtClean="0"/>
              <a:t>management </a:t>
            </a:r>
            <a:r>
              <a:rPr lang="en-US" dirty="0" smtClean="0"/>
              <a:t>or anchored lifecycle </a:t>
            </a:r>
            <a:r>
              <a:rPr lang="en-US" dirty="0"/>
              <a:t>applications</a:t>
            </a:r>
          </a:p>
          <a:p>
            <a:pPr>
              <a:lnSpc>
                <a:spcPct val="150000"/>
              </a:lnSpc>
            </a:pPr>
            <a:r>
              <a:rPr lang="en-US" dirty="0" smtClean="0"/>
              <a:t>• An integrated system </a:t>
            </a:r>
            <a:r>
              <a:rPr lang="en-US" dirty="0"/>
              <a:t>provides a broad </a:t>
            </a:r>
            <a:r>
              <a:rPr lang="en-US" dirty="0" smtClean="0"/>
              <a:t>range </a:t>
            </a:r>
            <a:r>
              <a:rPr lang="en-US" dirty="0"/>
              <a:t>of tools for </a:t>
            </a:r>
            <a:r>
              <a:rPr lang="en-US" dirty="0" smtClean="0"/>
              <a:t>customization, whereas </a:t>
            </a:r>
            <a:r>
              <a:rPr lang="en-US" dirty="0"/>
              <a:t>an anchored </a:t>
            </a:r>
            <a:r>
              <a:rPr lang="en-US" dirty="0" smtClean="0"/>
              <a:t>system </a:t>
            </a:r>
            <a:r>
              <a:rPr lang="en-US" dirty="0"/>
              <a:t>is based on </a:t>
            </a:r>
            <a:r>
              <a:rPr lang="en-US" dirty="0" smtClean="0"/>
              <a:t>already established </a:t>
            </a:r>
            <a:r>
              <a:rPr lang="en-US" dirty="0"/>
              <a:t>software</a:t>
            </a:r>
          </a:p>
        </p:txBody>
      </p:sp>
    </p:spTree>
    <p:extLst>
      <p:ext uri="{BB962C8B-B14F-4D97-AF65-F5344CB8AC3E}">
        <p14:creationId xmlns:p14="http://schemas.microsoft.com/office/powerpoint/2010/main" val="12561064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Services </a:t>
            </a:r>
            <a:endParaRPr lang="en-US" sz="2400" b="1" dirty="0"/>
          </a:p>
        </p:txBody>
      </p:sp>
      <p:sp>
        <p:nvSpPr>
          <p:cNvPr id="2" name="Rectangle 1"/>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PaaS models span a broad ran#e of services, includin# these, amon# others)*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App'(cat("$ )e*e'"pme$t+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PaaS platform either provides the means to usepro#rams %ou create in a supported lan#ua#e or o&amp;ers a visual developmentenvironment that writes the code for %ou.*</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C"''a"rat("$+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are set up to allow multiple individuals towor on the same proects.*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Data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provided for accessin# and usin# data in a datastore.*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I$trume$tat("$, per"rma$ce, a$) tet($+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available formeasurin# %our applications and optimi"in# their performance.*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'ata can be stored in either the PaaS vendor-s service or accessedfrom a thirdpart% stora#e service.*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Tra$act("$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provide services such astransaction mana#ers or broera#e service for maintainin# transaction inte#rit%.</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Source Sans Pro"/>
              </a:rPr>
              <a:t>  </a:t>
            </a:r>
            <a:r>
              <a:rPr kumimoji="0" lang="en-US" altLang="en-US" sz="40600" b="0" i="0" u="none" strike="noStrike" cap="none" normalizeH="0" baseline="0" smtClean="0">
                <a:ln>
                  <a:noFill/>
                </a:ln>
                <a:solidFill>
                  <a:srgbClr val="000000"/>
                </a:solidFill>
                <a:effectLst/>
                <a:latin typeface="Source Sans Pro"/>
              </a:rPr>
              <a:t> </a:t>
            </a:r>
            <a:r>
              <a:rPr kumimoji="0" lang="en-US" altLang="en-US" sz="1200" b="0" i="0" u="none" strike="noStrike" cap="none" normalizeH="0" baseline="0" smtClean="0">
                <a:ln>
                  <a:noFill/>
                </a:ln>
                <a:solidFill>
                  <a:srgbClr val="000000"/>
                </a:solidFill>
                <a:effectLst/>
                <a:latin typeface="Source Sans Pro"/>
              </a:rPr>
              <a:t>                                                                                                                                                                                                       </a:t>
            </a:r>
          </a:p>
        </p:txBody>
      </p:sp>
      <p:pic>
        <p:nvPicPr>
          <p:cNvPr id="1026" name="Picture 2" descr="https://html.scribdassets.com/7oa3r9i8jk5s4gjb/images/3-f1ab2aaa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3760450"/>
            <a:ext cx="8610600" cy="6457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7516" y="930896"/>
            <a:ext cx="11201400" cy="4154984"/>
          </a:xfrm>
          <a:prstGeom prst="rect">
            <a:avLst/>
          </a:prstGeom>
        </p:spPr>
        <p:txBody>
          <a:bodyPr wrap="square">
            <a:spAutoFit/>
          </a:bodyPr>
          <a:lstStyle/>
          <a:p>
            <a:pPr algn="just"/>
            <a:r>
              <a:rPr lang="en-US" sz="2400" dirty="0"/>
              <a:t>PaaS models span a </a:t>
            </a:r>
            <a:r>
              <a:rPr lang="en-US" sz="2400" b="1" dirty="0"/>
              <a:t>broad range of services</a:t>
            </a:r>
            <a:r>
              <a:rPr lang="en-US" sz="2400" dirty="0"/>
              <a:t>, including these, among others</a:t>
            </a:r>
            <a:r>
              <a:rPr lang="en-US" sz="2400" dirty="0" smtClean="0"/>
              <a:t>:</a:t>
            </a:r>
          </a:p>
          <a:p>
            <a:pPr algn="just"/>
            <a:endParaRPr lang="en-US" sz="2400" dirty="0"/>
          </a:p>
          <a:p>
            <a:pPr algn="just">
              <a:lnSpc>
                <a:spcPct val="150000"/>
              </a:lnSpc>
            </a:pPr>
            <a:r>
              <a:rPr lang="en-US" sz="2400" b="1" dirty="0" smtClean="0"/>
              <a:t>Application </a:t>
            </a:r>
            <a:r>
              <a:rPr lang="en-US" sz="2400" b="1" dirty="0"/>
              <a:t>development</a:t>
            </a:r>
            <a:r>
              <a:rPr lang="en-US" sz="2400" dirty="0"/>
              <a:t>: </a:t>
            </a:r>
            <a:endParaRPr lang="en-US" sz="2400" dirty="0" smtClean="0"/>
          </a:p>
          <a:p>
            <a:pPr algn="just">
              <a:lnSpc>
                <a:spcPct val="150000"/>
              </a:lnSpc>
            </a:pPr>
            <a:r>
              <a:rPr lang="en-US" sz="2400" b="1" dirty="0" smtClean="0"/>
              <a:t>Collaboration</a:t>
            </a:r>
            <a:r>
              <a:rPr lang="en-US" sz="2400" b="1" dirty="0"/>
              <a:t>:</a:t>
            </a:r>
            <a:r>
              <a:rPr lang="en-US" sz="2400" dirty="0"/>
              <a:t> </a:t>
            </a:r>
            <a:endParaRPr lang="en-US" sz="2400" dirty="0" smtClean="0"/>
          </a:p>
          <a:p>
            <a:pPr algn="just">
              <a:lnSpc>
                <a:spcPct val="150000"/>
              </a:lnSpc>
            </a:pPr>
            <a:r>
              <a:rPr lang="en-US" sz="2400" b="1" dirty="0" smtClean="0"/>
              <a:t>Data </a:t>
            </a:r>
            <a:r>
              <a:rPr lang="en-US" sz="2400" b="1" dirty="0"/>
              <a:t>management</a:t>
            </a:r>
            <a:r>
              <a:rPr lang="en-US" sz="2400" dirty="0"/>
              <a:t>: </a:t>
            </a:r>
            <a:endParaRPr lang="en-US" sz="2400" dirty="0" smtClean="0"/>
          </a:p>
          <a:p>
            <a:pPr algn="just">
              <a:lnSpc>
                <a:spcPct val="150000"/>
              </a:lnSpc>
            </a:pPr>
            <a:r>
              <a:rPr lang="en-US" sz="2400" b="1" dirty="0" smtClean="0"/>
              <a:t>Instrumentation</a:t>
            </a:r>
            <a:r>
              <a:rPr lang="en-US" sz="2400" b="1" dirty="0"/>
              <a:t>, performance, and testing:</a:t>
            </a:r>
            <a:r>
              <a:rPr lang="en-US" sz="2400" dirty="0"/>
              <a:t> </a:t>
            </a:r>
            <a:endParaRPr lang="en-US" sz="2400" dirty="0" smtClean="0"/>
          </a:p>
          <a:p>
            <a:pPr algn="just">
              <a:lnSpc>
                <a:spcPct val="150000"/>
              </a:lnSpc>
            </a:pPr>
            <a:r>
              <a:rPr lang="en-US" sz="2400" b="1" dirty="0" smtClean="0"/>
              <a:t>Storage:</a:t>
            </a:r>
            <a:endParaRPr lang="en-US" sz="2400" dirty="0"/>
          </a:p>
          <a:p>
            <a:pPr algn="just">
              <a:lnSpc>
                <a:spcPct val="150000"/>
              </a:lnSpc>
            </a:pPr>
            <a:r>
              <a:rPr lang="en-US" sz="2400" b="1" dirty="0" smtClean="0"/>
              <a:t>Transaction </a:t>
            </a:r>
            <a:r>
              <a:rPr lang="en-US" sz="2400" b="1" dirty="0"/>
              <a:t>management</a:t>
            </a:r>
            <a:r>
              <a:rPr lang="en-US" sz="2400" b="1" dirty="0" smtClean="0"/>
              <a:t>:</a:t>
            </a:r>
            <a:endParaRPr lang="en-US" sz="2400" dirty="0"/>
          </a:p>
        </p:txBody>
      </p:sp>
    </p:spTree>
    <p:extLst>
      <p:ext uri="{BB962C8B-B14F-4D97-AF65-F5344CB8AC3E}">
        <p14:creationId xmlns:p14="http://schemas.microsoft.com/office/powerpoint/2010/main" val="579050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Services </a:t>
            </a:r>
            <a:endParaRPr lang="en-US" sz="2400" b="1" dirty="0"/>
          </a:p>
        </p:txBody>
      </p:sp>
      <p:sp>
        <p:nvSpPr>
          <p:cNvPr id="2" name="Rectangle 1"/>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PaaS models span a broad ran#e of services, includin# these, amon# others)*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App'(cat("$ )e*e'"pme$t+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PaaS platform either provides the means to usepro#rams %ou create in a supported lan#ua#e or o&amp;ers a visual developmentenvironment that writes the code for %ou.*</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C"''a"rat("$+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are set up to allow multiple individuals towor on the same proects.*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Data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provided for accessin# and usin# data in a datastore.*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I$trume$tat("$, per"rma$ce, a$) tet($+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available formeasurin# %our applications and optimi"in# their performance.*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'ata can be stored in either the PaaS vendor-s service or accessedfrom a thirdpart% stora#e service.*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Tra$act("$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provide services such astransaction mana#ers or broera#e service for maintainin# transaction inte#rit%.</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Source Sans Pro"/>
              </a:rPr>
              <a:t>  </a:t>
            </a:r>
            <a:r>
              <a:rPr kumimoji="0" lang="en-US" altLang="en-US" sz="40600" b="0" i="0" u="none" strike="noStrike" cap="none" normalizeH="0" baseline="0" smtClean="0">
                <a:ln>
                  <a:noFill/>
                </a:ln>
                <a:solidFill>
                  <a:srgbClr val="000000"/>
                </a:solidFill>
                <a:effectLst/>
                <a:latin typeface="Source Sans Pro"/>
              </a:rPr>
              <a:t> </a:t>
            </a:r>
            <a:r>
              <a:rPr kumimoji="0" lang="en-US" altLang="en-US" sz="1200" b="0" i="0" u="none" strike="noStrike" cap="none" normalizeH="0" baseline="0" smtClean="0">
                <a:ln>
                  <a:noFill/>
                </a:ln>
                <a:solidFill>
                  <a:srgbClr val="000000"/>
                </a:solidFill>
                <a:effectLst/>
                <a:latin typeface="Source Sans Pro"/>
              </a:rPr>
              <a:t>                                                                                                                                                                                                       </a:t>
            </a:r>
          </a:p>
        </p:txBody>
      </p:sp>
      <p:pic>
        <p:nvPicPr>
          <p:cNvPr id="1026" name="Picture 2" descr="https://html.scribdassets.com/7oa3r9i8jk5s4gjb/images/3-f1ab2aaa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3760450"/>
            <a:ext cx="8610600" cy="6457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7516" y="930896"/>
            <a:ext cx="11201400" cy="5262979"/>
          </a:xfrm>
          <a:prstGeom prst="rect">
            <a:avLst/>
          </a:prstGeom>
        </p:spPr>
        <p:txBody>
          <a:bodyPr wrap="square">
            <a:spAutoFit/>
          </a:bodyPr>
          <a:lstStyle/>
          <a:p>
            <a:pPr algn="just"/>
            <a:r>
              <a:rPr lang="en-US" sz="2400" dirty="0"/>
              <a:t>PaaS models span a </a:t>
            </a:r>
            <a:r>
              <a:rPr lang="en-US" sz="2400" b="1" dirty="0"/>
              <a:t>broad range of services</a:t>
            </a:r>
            <a:r>
              <a:rPr lang="en-US" sz="2400" dirty="0"/>
              <a:t>, including these, among others</a:t>
            </a:r>
            <a:r>
              <a:rPr lang="en-US" sz="2400" dirty="0" smtClean="0"/>
              <a:t>:</a:t>
            </a:r>
          </a:p>
          <a:p>
            <a:pPr algn="just"/>
            <a:endParaRPr lang="en-US" sz="2400" dirty="0"/>
          </a:p>
          <a:p>
            <a:pPr algn="just"/>
            <a:r>
              <a:rPr lang="en-US" sz="2400" b="1" dirty="0" smtClean="0"/>
              <a:t>Application </a:t>
            </a:r>
            <a:r>
              <a:rPr lang="en-US" sz="2400" b="1" dirty="0"/>
              <a:t>development</a:t>
            </a:r>
            <a:r>
              <a:rPr lang="en-US" sz="2400" dirty="0"/>
              <a:t>: A PaaS platform either provides the means to use programs</a:t>
            </a:r>
          </a:p>
          <a:p>
            <a:pPr algn="just"/>
            <a:r>
              <a:rPr lang="en-US" sz="2400" dirty="0"/>
              <a:t>you create in a </a:t>
            </a:r>
            <a:r>
              <a:rPr lang="en-US" sz="2400" b="1" dirty="0"/>
              <a:t>supported language or offers a visual development environment</a:t>
            </a:r>
            <a:r>
              <a:rPr lang="en-US" sz="2400" dirty="0"/>
              <a:t> that </a:t>
            </a:r>
            <a:r>
              <a:rPr lang="en-US" sz="2400" dirty="0" smtClean="0"/>
              <a:t>writes the </a:t>
            </a:r>
            <a:r>
              <a:rPr lang="en-US" sz="2400" dirty="0"/>
              <a:t>code for you.</a:t>
            </a:r>
          </a:p>
          <a:p>
            <a:pPr algn="just"/>
            <a:r>
              <a:rPr lang="en-US" sz="2400" b="1" dirty="0" smtClean="0"/>
              <a:t>Collaboration</a:t>
            </a:r>
            <a:r>
              <a:rPr lang="en-US" sz="2400" b="1" dirty="0"/>
              <a:t>:</a:t>
            </a:r>
            <a:r>
              <a:rPr lang="en-US" sz="2400" dirty="0"/>
              <a:t> Many PaaS systems are set up to allow multiple individuals to work on the</a:t>
            </a:r>
          </a:p>
          <a:p>
            <a:pPr algn="just"/>
            <a:r>
              <a:rPr lang="en-US" sz="2400" dirty="0"/>
              <a:t>same projects.</a:t>
            </a:r>
          </a:p>
          <a:p>
            <a:pPr algn="just"/>
            <a:r>
              <a:rPr lang="en-US" sz="2400" b="1" dirty="0" smtClean="0"/>
              <a:t>Data </a:t>
            </a:r>
            <a:r>
              <a:rPr lang="en-US" sz="2400" b="1" dirty="0"/>
              <a:t>management</a:t>
            </a:r>
            <a:r>
              <a:rPr lang="en-US" sz="2400" dirty="0"/>
              <a:t>: Tools are provided for accessing and using data in a data store.</a:t>
            </a:r>
          </a:p>
          <a:p>
            <a:pPr algn="just"/>
            <a:r>
              <a:rPr lang="en-US" sz="2400" b="1" dirty="0" smtClean="0"/>
              <a:t>Instrumentation</a:t>
            </a:r>
            <a:r>
              <a:rPr lang="en-US" sz="2400" b="1" dirty="0"/>
              <a:t>, performance, and testing:</a:t>
            </a:r>
            <a:r>
              <a:rPr lang="en-US" sz="2400" dirty="0"/>
              <a:t> Tools are available for measuring your</a:t>
            </a:r>
          </a:p>
          <a:p>
            <a:pPr algn="just"/>
            <a:r>
              <a:rPr lang="en-US" sz="2400" dirty="0"/>
              <a:t>applications and optimizing their performance.</a:t>
            </a:r>
          </a:p>
          <a:p>
            <a:pPr algn="just"/>
            <a:r>
              <a:rPr lang="en-US" sz="2400" b="1" dirty="0" smtClean="0"/>
              <a:t>Storage</a:t>
            </a:r>
            <a:r>
              <a:rPr lang="en-US" sz="2400" b="1" dirty="0"/>
              <a:t>:</a:t>
            </a:r>
            <a:r>
              <a:rPr lang="en-US" sz="2400" dirty="0"/>
              <a:t> Data can be stored in either the PaaS vendor’s service or accessed from a </a:t>
            </a:r>
            <a:r>
              <a:rPr lang="en-US" sz="2400" dirty="0" smtClean="0"/>
              <a:t>third party storage </a:t>
            </a:r>
            <a:r>
              <a:rPr lang="en-US" sz="2400" dirty="0"/>
              <a:t>service.</a:t>
            </a:r>
          </a:p>
          <a:p>
            <a:pPr algn="just"/>
            <a:r>
              <a:rPr lang="en-US" sz="2400" b="1" dirty="0" smtClean="0"/>
              <a:t>Transaction </a:t>
            </a:r>
            <a:r>
              <a:rPr lang="en-US" sz="2400" b="1" dirty="0"/>
              <a:t>management:</a:t>
            </a:r>
            <a:r>
              <a:rPr lang="en-US" sz="2400" dirty="0"/>
              <a:t> Many PaaS systems provide services such as transaction </a:t>
            </a:r>
            <a:r>
              <a:rPr lang="en-US" sz="2400" dirty="0" smtClean="0"/>
              <a:t>managers or </a:t>
            </a:r>
            <a:r>
              <a:rPr lang="en-US" sz="2400" dirty="0"/>
              <a:t>brokerage service for </a:t>
            </a:r>
            <a:r>
              <a:rPr lang="en-US" sz="2400" b="1" dirty="0"/>
              <a:t>maintaining transaction integrity</a:t>
            </a:r>
            <a:r>
              <a:rPr lang="en-US" sz="2400" dirty="0"/>
              <a:t>.</a:t>
            </a:r>
          </a:p>
        </p:txBody>
      </p:sp>
    </p:spTree>
    <p:extLst>
      <p:ext uri="{BB962C8B-B14F-4D97-AF65-F5344CB8AC3E}">
        <p14:creationId xmlns:p14="http://schemas.microsoft.com/office/powerpoint/2010/main" val="1927749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4778" y="469231"/>
            <a:ext cx="4247513" cy="461665"/>
          </a:xfrm>
          <a:prstGeom prst="rect">
            <a:avLst/>
          </a:prstGeom>
        </p:spPr>
        <p:txBody>
          <a:bodyPr wrap="square">
            <a:spAutoFit/>
          </a:bodyPr>
          <a:lstStyle/>
          <a:p>
            <a:pPr algn="ctr"/>
            <a:r>
              <a:rPr lang="en-US" sz="2400" b="1" dirty="0" smtClean="0"/>
              <a:t> PaaS characteristics </a:t>
            </a:r>
            <a:endParaRPr lang="en-US" sz="2400" b="1" dirty="0"/>
          </a:p>
        </p:txBody>
      </p:sp>
      <p:sp>
        <p:nvSpPr>
          <p:cNvPr id="2" name="Rectangle 1"/>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PaaS models span a broad ran#e of services, includin# these, amon# others)*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App'(cat("$ )e*e'"pme$t+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PaaS platform either provides the means to usepro#rams %ou create in a supported lan#ua#e or o&amp;ers a visual developmentenvironment that writes the code for %ou.*</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C"''a"rat("$+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are set up to allow multiple individuals towor on the same proects.*</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Data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provided for accessin# and usin# data in a datastore.*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I$trume$tat("$, per"rma$ce, a$) tet($+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 Tools are available formeasurin# %our applications and optimi"in# their performance.*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'ata can be stored in either the PaaS vendor-s service or accessedfrom a thirdpart% stora#e service.*</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700" b="1" i="0" u="none" strike="noStrike" cap="none" normalizeH="0" baseline="0" smtClean="0">
                <a:ln>
                  <a:noFill/>
                </a:ln>
                <a:solidFill>
                  <a:srgbClr val="000000"/>
                </a:solidFill>
                <a:effectLst/>
                <a:latin typeface="ff2"/>
              </a:rPr>
              <a:t>Tra$act("$ ma$aeme$t+</a:t>
            </a:r>
            <a:endParaRPr kumimoji="0" lang="en-US" altLang="en-US" sz="1200" b="0" i="0" u="none" strike="noStrike" cap="none" normalizeH="0" baseline="0" smtClean="0">
              <a:ln>
                <a:noFill/>
              </a:ln>
              <a:solidFill>
                <a:srgbClr val="000000"/>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600" b="0" i="0" u="none" strike="noStrike" cap="none" normalizeH="0" baseline="0" smtClean="0">
                <a:ln>
                  <a:noFill/>
                </a:ln>
                <a:solidFill>
                  <a:srgbClr val="000000"/>
                </a:solidFill>
                <a:effectLst/>
                <a:latin typeface="ff0"/>
              </a:rPr>
              <a:t>+an% PaaS s%stems provide services such astransaction mana#ers or broera#e service for maintainin# transaction inte#rit%.</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Source Sans Pro"/>
              </a:rPr>
              <a:t>  </a:t>
            </a:r>
            <a:r>
              <a:rPr kumimoji="0" lang="en-US" altLang="en-US" sz="40600" b="0" i="0" u="none" strike="noStrike" cap="none" normalizeH="0" baseline="0" smtClean="0">
                <a:ln>
                  <a:noFill/>
                </a:ln>
                <a:solidFill>
                  <a:srgbClr val="000000"/>
                </a:solidFill>
                <a:effectLst/>
                <a:latin typeface="Source Sans Pro"/>
              </a:rPr>
              <a:t> </a:t>
            </a:r>
            <a:r>
              <a:rPr kumimoji="0" lang="en-US" altLang="en-US" sz="1200" b="0" i="0" u="none" strike="noStrike" cap="none" normalizeH="0" baseline="0" smtClean="0">
                <a:ln>
                  <a:noFill/>
                </a:ln>
                <a:solidFill>
                  <a:srgbClr val="000000"/>
                </a:solidFill>
                <a:effectLst/>
                <a:latin typeface="Source Sans Pro"/>
              </a:rPr>
              <a:t>                                                                                                                                                                                                       </a:t>
            </a:r>
          </a:p>
        </p:txBody>
      </p:sp>
      <p:pic>
        <p:nvPicPr>
          <p:cNvPr id="1026" name="Picture 2" descr="https://html.scribdassets.com/7oa3r9i8jk5s4gjb/images/3-f1ab2aaa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3760450"/>
            <a:ext cx="8610600" cy="6457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3611" y="957191"/>
            <a:ext cx="11201400" cy="3323987"/>
          </a:xfrm>
          <a:prstGeom prst="rect">
            <a:avLst/>
          </a:prstGeom>
        </p:spPr>
        <p:txBody>
          <a:bodyPr wrap="square">
            <a:spAutoFit/>
          </a:bodyPr>
          <a:lstStyle/>
          <a:p>
            <a:pPr algn="just"/>
            <a:r>
              <a:rPr lang="en-US" sz="2400" dirty="0" smtClean="0"/>
              <a:t>A </a:t>
            </a:r>
            <a:r>
              <a:rPr lang="en-US" sz="2400" b="1" dirty="0" smtClean="0"/>
              <a:t>good </a:t>
            </a:r>
            <a:r>
              <a:rPr lang="en-US" sz="2400" b="1" dirty="0"/>
              <a:t>PaaS system has certain desirable characteristics that </a:t>
            </a:r>
            <a:r>
              <a:rPr lang="en-US" sz="2400" dirty="0"/>
              <a:t>are important in developing robust</a:t>
            </a:r>
            <a:r>
              <a:rPr lang="en-US" sz="2400" dirty="0" smtClean="0"/>
              <a:t>, </a:t>
            </a:r>
            <a:r>
              <a:rPr lang="en-US" sz="2400" dirty="0"/>
              <a:t>and hopefully portable </a:t>
            </a:r>
            <a:r>
              <a:rPr lang="en-US" sz="2400" dirty="0" smtClean="0"/>
              <a:t>applications</a:t>
            </a:r>
            <a:r>
              <a:rPr lang="en-US" dirty="0" smtClean="0"/>
              <a:t>:</a:t>
            </a:r>
          </a:p>
          <a:p>
            <a:pPr algn="just"/>
            <a:endParaRPr lang="en-US" dirty="0" smtClean="0"/>
          </a:p>
          <a:p>
            <a:pPr marL="342900" indent="-342900" algn="just">
              <a:buFont typeface="Arial" panose="020B0604020202020204" pitchFamily="34" charset="0"/>
              <a:buChar char="•"/>
            </a:pPr>
            <a:r>
              <a:rPr lang="en-US" sz="2400" dirty="0"/>
              <a:t>Separate of data management from the user interface</a:t>
            </a:r>
          </a:p>
          <a:p>
            <a:pPr marL="342900" indent="-342900" algn="just">
              <a:buFont typeface="Arial" panose="020B0604020202020204" pitchFamily="34" charset="0"/>
              <a:buChar char="•"/>
            </a:pPr>
            <a:r>
              <a:rPr lang="en-US" sz="2400" dirty="0" smtClean="0"/>
              <a:t>Reliance </a:t>
            </a:r>
            <a:r>
              <a:rPr lang="en-US" sz="2400" dirty="0"/>
              <a:t>on cloud computing </a:t>
            </a:r>
            <a:r>
              <a:rPr lang="en-US" sz="2400" dirty="0" smtClean="0"/>
              <a:t>standards</a:t>
            </a:r>
          </a:p>
          <a:p>
            <a:pPr marL="342900" indent="-342900" algn="just">
              <a:buFont typeface="Arial" panose="020B0604020202020204" pitchFamily="34" charset="0"/>
              <a:buChar char="•"/>
            </a:pPr>
            <a:r>
              <a:rPr lang="en-US" sz="2400" dirty="0"/>
              <a:t>An integrated development environment (IDE)</a:t>
            </a:r>
          </a:p>
          <a:p>
            <a:pPr marL="342900" indent="-342900" algn="just">
              <a:buFont typeface="Arial" panose="020B0604020202020204" pitchFamily="34" charset="0"/>
              <a:buChar char="•"/>
            </a:pPr>
            <a:r>
              <a:rPr lang="en-US" sz="2400" dirty="0" smtClean="0"/>
              <a:t>Lifecycle </a:t>
            </a:r>
            <a:r>
              <a:rPr lang="en-US" sz="2400" dirty="0"/>
              <a:t>management tools</a:t>
            </a:r>
          </a:p>
          <a:p>
            <a:pPr marL="342900" indent="-342900" algn="just">
              <a:buFont typeface="Arial" panose="020B0604020202020204" pitchFamily="34" charset="0"/>
              <a:buChar char="•"/>
            </a:pPr>
            <a:r>
              <a:rPr lang="en-US" sz="2400" dirty="0" smtClean="0"/>
              <a:t>Multi-tenant </a:t>
            </a:r>
            <a:r>
              <a:rPr lang="en-US" sz="2400" dirty="0"/>
              <a:t>architecture support, security, and scalability</a:t>
            </a:r>
          </a:p>
          <a:p>
            <a:pPr marL="342900" indent="-342900" algn="just">
              <a:buFont typeface="Arial" panose="020B0604020202020204" pitchFamily="34" charset="0"/>
              <a:buChar char="•"/>
            </a:pPr>
            <a:r>
              <a:rPr lang="en-US" sz="2400" dirty="0" smtClean="0"/>
              <a:t>Performance </a:t>
            </a:r>
            <a:r>
              <a:rPr lang="en-US" sz="2400" dirty="0"/>
              <a:t>monitoring, testing, and optimization tools</a:t>
            </a:r>
          </a:p>
        </p:txBody>
      </p:sp>
    </p:spTree>
    <p:extLst>
      <p:ext uri="{BB962C8B-B14F-4D97-AF65-F5344CB8AC3E}">
        <p14:creationId xmlns:p14="http://schemas.microsoft.com/office/powerpoint/2010/main" val="964606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9344</TotalTime>
  <Words>10587</Words>
  <Application>Microsoft Office PowerPoint</Application>
  <PresentationFormat>Widescreen</PresentationFormat>
  <Paragraphs>1071</Paragraphs>
  <Slides>123</Slides>
  <Notes>95</Notes>
  <HiddenSlides>6</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123</vt:i4>
      </vt:variant>
    </vt:vector>
  </HeadingPairs>
  <TitlesOfParts>
    <vt:vector size="143" baseType="lpstr">
      <vt:lpstr>AdvTimes</vt:lpstr>
      <vt:lpstr>AdvTimes-i</vt:lpstr>
      <vt:lpstr>Arial</vt:lpstr>
      <vt:lpstr>BerkeleyStd-Book</vt:lpstr>
      <vt:lpstr>BerkeleyStd-BookItalic</vt:lpstr>
      <vt:lpstr>Calibri</vt:lpstr>
      <vt:lpstr>Calibri Light</vt:lpstr>
      <vt:lpstr>ff0</vt:lpstr>
      <vt:lpstr>ff2</vt:lpstr>
      <vt:lpstr>Google Sans</vt:lpstr>
      <vt:lpstr>inherit</vt:lpstr>
      <vt:lpstr>Interstate-Bold</vt:lpstr>
      <vt:lpstr>OptimaLTStd</vt:lpstr>
      <vt:lpstr>OptimaLTStd-Black</vt:lpstr>
      <vt:lpstr>Segoe UI</vt:lpstr>
      <vt:lpstr>Source Sans Pro</vt:lpstr>
      <vt:lpstr>Times New Roman</vt:lpstr>
      <vt:lpstr>Wingdings</vt:lpstr>
      <vt:lpstr>WingdingsSTD</vt:lpstr>
      <vt:lpstr>Office Theme</vt:lpstr>
      <vt:lpstr>Virtual Machines Provisioning and Migration Services</vt:lpstr>
      <vt:lpstr>Module 2  (Virtual Machines Provisioning and Migration Services)</vt:lpstr>
      <vt:lpstr>5.1 Introduction</vt:lpstr>
      <vt:lpstr>Background and Related Work: </vt:lpstr>
      <vt:lpstr>PowerPoint Presentation</vt:lpstr>
      <vt:lpstr>PowerPoint Presentation</vt:lpstr>
      <vt:lpstr> 5.2.3  Private Cloud and Infrastructure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Docker Container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MapReduce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PaaS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Machine Provisioning and Migration Services</dc:title>
  <dc:creator>Mahe</dc:creator>
  <cp:lastModifiedBy>Mamatha Balachandra [MAHE-MIT]</cp:lastModifiedBy>
  <cp:revision>241</cp:revision>
  <dcterms:created xsi:type="dcterms:W3CDTF">2018-10-29T10:12:45Z</dcterms:created>
  <dcterms:modified xsi:type="dcterms:W3CDTF">2024-02-19T04:20:51Z</dcterms:modified>
</cp:coreProperties>
</file>